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2.xml" ContentType="application/vnd.openxmlformats-officedocument.presentationml.slide+xml"/>
  <Override PartName="/ppt/slides/slide29.xml" ContentType="application/vnd.openxmlformats-officedocument.presentationml.slide+xml"/>
  <Override PartName="/ppt/presentation.xml" ContentType="application/vnd.openxmlformats-officedocument.presentationml.presentation.main+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9.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27.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76" r:id="rId5"/>
    <p:sldId id="284" r:id="rId6"/>
    <p:sldId id="259" r:id="rId7"/>
    <p:sldId id="265" r:id="rId8"/>
    <p:sldId id="266" r:id="rId9"/>
    <p:sldId id="260" r:id="rId10"/>
    <p:sldId id="262" r:id="rId11"/>
    <p:sldId id="263" r:id="rId12"/>
    <p:sldId id="286" r:id="rId13"/>
    <p:sldId id="264" r:id="rId14"/>
    <p:sldId id="278" r:id="rId15"/>
    <p:sldId id="267" r:id="rId16"/>
    <p:sldId id="279" r:id="rId17"/>
    <p:sldId id="268" r:id="rId18"/>
    <p:sldId id="280" r:id="rId19"/>
    <p:sldId id="269" r:id="rId20"/>
    <p:sldId id="281" r:id="rId21"/>
    <p:sldId id="277" r:id="rId22"/>
    <p:sldId id="282" r:id="rId23"/>
    <p:sldId id="287" r:id="rId24"/>
    <p:sldId id="270" r:id="rId25"/>
    <p:sldId id="271" r:id="rId26"/>
    <p:sldId id="285" r:id="rId27"/>
    <p:sldId id="272" r:id="rId28"/>
    <p:sldId id="273" r:id="rId29"/>
    <p:sldId id="27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D24EF0-58A8-4A60-A7DD-967740BD0738}" v="292" dt="2023-01-12T17:58:21.364"/>
    <p1510:client id="{CF6B2F72-4CE9-432C-8F5D-DC7BDB7F3E04}" v="244" dt="2023-01-12T17:59:48.3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8249" autoAdjust="0"/>
  </p:normalViewPr>
  <p:slideViewPr>
    <p:cSldViewPr snapToGrid="0">
      <p:cViewPr varScale="1">
        <p:scale>
          <a:sx n="67" d="100"/>
          <a:sy n="67" d="100"/>
        </p:scale>
        <p:origin x="100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3.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5F03E1-C8C1-4B0A-9BC1-47E1AB3AFB4E}" type="datetimeFigureOut">
              <a:rPr lang="en-US" smtClean="0"/>
              <a:t>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A7F6B5-5D01-4E74-8A32-5F65FC7FAD83}" type="slidenum">
              <a:rPr lang="en-US" smtClean="0"/>
              <a:t>‹#›</a:t>
            </a:fld>
            <a:endParaRPr lang="en-US"/>
          </a:p>
        </p:txBody>
      </p:sp>
    </p:spTree>
    <p:extLst>
      <p:ext uri="{BB962C8B-B14F-4D97-AF65-F5344CB8AC3E}">
        <p14:creationId xmlns:p14="http://schemas.microsoft.com/office/powerpoint/2010/main" val="2910606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1</a:t>
            </a:fld>
            <a:endParaRPr lang="en-US"/>
          </a:p>
        </p:txBody>
      </p:sp>
    </p:spTree>
    <p:extLst>
      <p:ext uri="{BB962C8B-B14F-4D97-AF65-F5344CB8AC3E}">
        <p14:creationId xmlns:p14="http://schemas.microsoft.com/office/powerpoint/2010/main" val="1447069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Dave</a:t>
            </a:r>
          </a:p>
        </p:txBody>
      </p:sp>
      <p:sp>
        <p:nvSpPr>
          <p:cNvPr id="4" name="Slide Number Placeholder 3"/>
          <p:cNvSpPr>
            <a:spLocks noGrp="1"/>
          </p:cNvSpPr>
          <p:nvPr>
            <p:ph type="sldNum" sz="quarter" idx="5"/>
          </p:nvPr>
        </p:nvSpPr>
        <p:spPr/>
        <p:txBody>
          <a:bodyPr/>
          <a:lstStyle/>
          <a:p>
            <a:fld id="{E3A7F6B5-5D01-4E74-8A32-5F65FC7FAD83}" type="slidenum">
              <a:rPr lang="en-US" smtClean="0"/>
              <a:t>10</a:t>
            </a:fld>
            <a:endParaRPr lang="en-US"/>
          </a:p>
        </p:txBody>
      </p:sp>
    </p:spTree>
    <p:extLst>
      <p:ext uri="{BB962C8B-B14F-4D97-AF65-F5344CB8AC3E}">
        <p14:creationId xmlns:p14="http://schemas.microsoft.com/office/powerpoint/2010/main" val="2948985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Dave</a:t>
            </a:r>
          </a:p>
        </p:txBody>
      </p:sp>
      <p:sp>
        <p:nvSpPr>
          <p:cNvPr id="4" name="Slide Number Placeholder 3"/>
          <p:cNvSpPr>
            <a:spLocks noGrp="1"/>
          </p:cNvSpPr>
          <p:nvPr>
            <p:ph type="sldNum" sz="quarter" idx="5"/>
          </p:nvPr>
        </p:nvSpPr>
        <p:spPr/>
        <p:txBody>
          <a:bodyPr/>
          <a:lstStyle/>
          <a:p>
            <a:fld id="{E3A7F6B5-5D01-4E74-8A32-5F65FC7FAD83}" type="slidenum">
              <a:rPr lang="en-US" smtClean="0"/>
              <a:t>11</a:t>
            </a:fld>
            <a:endParaRPr lang="en-US"/>
          </a:p>
        </p:txBody>
      </p:sp>
    </p:spTree>
    <p:extLst>
      <p:ext uri="{BB962C8B-B14F-4D97-AF65-F5344CB8AC3E}">
        <p14:creationId xmlns:p14="http://schemas.microsoft.com/office/powerpoint/2010/main" val="18936361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Dave</a:t>
            </a:r>
          </a:p>
        </p:txBody>
      </p:sp>
      <p:sp>
        <p:nvSpPr>
          <p:cNvPr id="4" name="Slide Number Placeholder 3"/>
          <p:cNvSpPr>
            <a:spLocks noGrp="1"/>
          </p:cNvSpPr>
          <p:nvPr>
            <p:ph type="sldNum" sz="quarter" idx="5"/>
          </p:nvPr>
        </p:nvSpPr>
        <p:spPr/>
        <p:txBody>
          <a:bodyPr/>
          <a:lstStyle/>
          <a:p>
            <a:fld id="{E3A7F6B5-5D01-4E74-8A32-5F65FC7FAD83}" type="slidenum">
              <a:rPr lang="en-US" smtClean="0"/>
              <a:t>12</a:t>
            </a:fld>
            <a:endParaRPr lang="en-US"/>
          </a:p>
        </p:txBody>
      </p:sp>
    </p:spTree>
    <p:extLst>
      <p:ext uri="{BB962C8B-B14F-4D97-AF65-F5344CB8AC3E}">
        <p14:creationId xmlns:p14="http://schemas.microsoft.com/office/powerpoint/2010/main" val="3190716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13</a:t>
            </a:fld>
            <a:endParaRPr lang="en-US"/>
          </a:p>
        </p:txBody>
      </p:sp>
    </p:spTree>
    <p:extLst>
      <p:ext uri="{BB962C8B-B14F-4D97-AF65-F5344CB8AC3E}">
        <p14:creationId xmlns:p14="http://schemas.microsoft.com/office/powerpoint/2010/main" val="3714256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14</a:t>
            </a:fld>
            <a:endParaRPr lang="en-US"/>
          </a:p>
        </p:txBody>
      </p:sp>
    </p:spTree>
    <p:extLst>
      <p:ext uri="{BB962C8B-B14F-4D97-AF65-F5344CB8AC3E}">
        <p14:creationId xmlns:p14="http://schemas.microsoft.com/office/powerpoint/2010/main" val="2760554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15</a:t>
            </a:fld>
            <a:endParaRPr lang="en-US"/>
          </a:p>
        </p:txBody>
      </p:sp>
    </p:spTree>
    <p:extLst>
      <p:ext uri="{BB962C8B-B14F-4D97-AF65-F5344CB8AC3E}">
        <p14:creationId xmlns:p14="http://schemas.microsoft.com/office/powerpoint/2010/main" val="21875356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16</a:t>
            </a:fld>
            <a:endParaRPr lang="en-US"/>
          </a:p>
        </p:txBody>
      </p:sp>
    </p:spTree>
    <p:extLst>
      <p:ext uri="{BB962C8B-B14F-4D97-AF65-F5344CB8AC3E}">
        <p14:creationId xmlns:p14="http://schemas.microsoft.com/office/powerpoint/2010/main" val="1476416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19</a:t>
            </a:fld>
            <a:endParaRPr lang="en-US"/>
          </a:p>
        </p:txBody>
      </p:sp>
    </p:spTree>
    <p:extLst>
      <p:ext uri="{BB962C8B-B14F-4D97-AF65-F5344CB8AC3E}">
        <p14:creationId xmlns:p14="http://schemas.microsoft.com/office/powerpoint/2010/main" val="37215898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20</a:t>
            </a:fld>
            <a:endParaRPr lang="en-US"/>
          </a:p>
        </p:txBody>
      </p:sp>
    </p:spTree>
    <p:extLst>
      <p:ext uri="{BB962C8B-B14F-4D97-AF65-F5344CB8AC3E}">
        <p14:creationId xmlns:p14="http://schemas.microsoft.com/office/powerpoint/2010/main" val="29162713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21</a:t>
            </a:fld>
            <a:endParaRPr lang="en-US"/>
          </a:p>
        </p:txBody>
      </p:sp>
    </p:spTree>
    <p:extLst>
      <p:ext uri="{BB962C8B-B14F-4D97-AF65-F5344CB8AC3E}">
        <p14:creationId xmlns:p14="http://schemas.microsoft.com/office/powerpoint/2010/main" val="2204862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2</a:t>
            </a:fld>
            <a:endParaRPr lang="en-US"/>
          </a:p>
        </p:txBody>
      </p:sp>
    </p:spTree>
    <p:extLst>
      <p:ext uri="{BB962C8B-B14F-4D97-AF65-F5344CB8AC3E}">
        <p14:creationId xmlns:p14="http://schemas.microsoft.com/office/powerpoint/2010/main" val="6548783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22</a:t>
            </a:fld>
            <a:endParaRPr lang="en-US"/>
          </a:p>
        </p:txBody>
      </p:sp>
    </p:spTree>
    <p:extLst>
      <p:ext uri="{BB962C8B-B14F-4D97-AF65-F5344CB8AC3E}">
        <p14:creationId xmlns:p14="http://schemas.microsoft.com/office/powerpoint/2010/main" val="1242445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23</a:t>
            </a:fld>
            <a:endParaRPr lang="en-US"/>
          </a:p>
        </p:txBody>
      </p:sp>
    </p:spTree>
    <p:extLst>
      <p:ext uri="{BB962C8B-B14F-4D97-AF65-F5344CB8AC3E}">
        <p14:creationId xmlns:p14="http://schemas.microsoft.com/office/powerpoint/2010/main" val="18834718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24</a:t>
            </a:fld>
            <a:endParaRPr lang="en-US"/>
          </a:p>
        </p:txBody>
      </p:sp>
    </p:spTree>
    <p:extLst>
      <p:ext uri="{BB962C8B-B14F-4D97-AF65-F5344CB8AC3E}">
        <p14:creationId xmlns:p14="http://schemas.microsoft.com/office/powerpoint/2010/main" val="1305960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25</a:t>
            </a:fld>
            <a:endParaRPr lang="en-US"/>
          </a:p>
        </p:txBody>
      </p:sp>
    </p:spTree>
    <p:extLst>
      <p:ext uri="{BB962C8B-B14F-4D97-AF65-F5344CB8AC3E}">
        <p14:creationId xmlns:p14="http://schemas.microsoft.com/office/powerpoint/2010/main" val="1801711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26</a:t>
            </a:fld>
            <a:endParaRPr lang="en-US"/>
          </a:p>
        </p:txBody>
      </p:sp>
    </p:spTree>
    <p:extLst>
      <p:ext uri="{BB962C8B-B14F-4D97-AF65-F5344CB8AC3E}">
        <p14:creationId xmlns:p14="http://schemas.microsoft.com/office/powerpoint/2010/main" val="30636522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marian</a:t>
            </a:r>
            <a:endParaRPr lang="en-US" dirty="0"/>
          </a:p>
        </p:txBody>
      </p:sp>
      <p:sp>
        <p:nvSpPr>
          <p:cNvPr id="4" name="Slide Number Placeholder 3"/>
          <p:cNvSpPr>
            <a:spLocks noGrp="1"/>
          </p:cNvSpPr>
          <p:nvPr>
            <p:ph type="sldNum" sz="quarter" idx="5"/>
          </p:nvPr>
        </p:nvSpPr>
        <p:spPr/>
        <p:txBody>
          <a:bodyPr/>
          <a:lstStyle/>
          <a:p>
            <a:fld id="{E3A7F6B5-5D01-4E74-8A32-5F65FC7FAD83}" type="slidenum">
              <a:rPr lang="en-US" smtClean="0"/>
              <a:t>27</a:t>
            </a:fld>
            <a:endParaRPr lang="en-US"/>
          </a:p>
        </p:txBody>
      </p:sp>
    </p:spTree>
    <p:extLst>
      <p:ext uri="{BB962C8B-B14F-4D97-AF65-F5344CB8AC3E}">
        <p14:creationId xmlns:p14="http://schemas.microsoft.com/office/powerpoint/2010/main" val="18992106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28</a:t>
            </a:fld>
            <a:endParaRPr lang="en-US"/>
          </a:p>
        </p:txBody>
      </p:sp>
    </p:spTree>
    <p:extLst>
      <p:ext uri="{BB962C8B-B14F-4D97-AF65-F5344CB8AC3E}">
        <p14:creationId xmlns:p14="http://schemas.microsoft.com/office/powerpoint/2010/main" val="22384061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Marian</a:t>
            </a:r>
          </a:p>
        </p:txBody>
      </p:sp>
      <p:sp>
        <p:nvSpPr>
          <p:cNvPr id="4" name="Slide Number Placeholder 3"/>
          <p:cNvSpPr>
            <a:spLocks noGrp="1"/>
          </p:cNvSpPr>
          <p:nvPr>
            <p:ph type="sldNum" sz="quarter" idx="5"/>
          </p:nvPr>
        </p:nvSpPr>
        <p:spPr/>
        <p:txBody>
          <a:bodyPr/>
          <a:lstStyle/>
          <a:p>
            <a:fld id="{E3A7F6B5-5D01-4E74-8A32-5F65FC7FAD83}" type="slidenum">
              <a:rPr lang="en-US" smtClean="0"/>
              <a:t>29</a:t>
            </a:fld>
            <a:endParaRPr lang="en-US"/>
          </a:p>
        </p:txBody>
      </p:sp>
    </p:spTree>
    <p:extLst>
      <p:ext uri="{BB962C8B-B14F-4D97-AF65-F5344CB8AC3E}">
        <p14:creationId xmlns:p14="http://schemas.microsoft.com/office/powerpoint/2010/main" val="3069592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Dave</a:t>
            </a:r>
          </a:p>
        </p:txBody>
      </p:sp>
      <p:sp>
        <p:nvSpPr>
          <p:cNvPr id="4" name="Slide Number Placeholder 3"/>
          <p:cNvSpPr>
            <a:spLocks noGrp="1"/>
          </p:cNvSpPr>
          <p:nvPr>
            <p:ph type="sldNum" sz="quarter" idx="5"/>
          </p:nvPr>
        </p:nvSpPr>
        <p:spPr/>
        <p:txBody>
          <a:bodyPr/>
          <a:lstStyle/>
          <a:p>
            <a:fld id="{E3A7F6B5-5D01-4E74-8A32-5F65FC7FAD83}" type="slidenum">
              <a:rPr lang="en-US" smtClean="0"/>
              <a:t>3</a:t>
            </a:fld>
            <a:endParaRPr lang="en-US"/>
          </a:p>
        </p:txBody>
      </p:sp>
    </p:spTree>
    <p:extLst>
      <p:ext uri="{BB962C8B-B14F-4D97-AF65-F5344CB8AC3E}">
        <p14:creationId xmlns:p14="http://schemas.microsoft.com/office/powerpoint/2010/main" val="809208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Dave</a:t>
            </a:r>
          </a:p>
        </p:txBody>
      </p:sp>
      <p:sp>
        <p:nvSpPr>
          <p:cNvPr id="4" name="Slide Number Placeholder 3"/>
          <p:cNvSpPr>
            <a:spLocks noGrp="1"/>
          </p:cNvSpPr>
          <p:nvPr>
            <p:ph type="sldNum" sz="quarter" idx="5"/>
          </p:nvPr>
        </p:nvSpPr>
        <p:spPr/>
        <p:txBody>
          <a:bodyPr/>
          <a:lstStyle/>
          <a:p>
            <a:fld id="{E3A7F6B5-5D01-4E74-8A32-5F65FC7FAD83}" type="slidenum">
              <a:rPr lang="en-US" smtClean="0"/>
              <a:t>4</a:t>
            </a:fld>
            <a:endParaRPr lang="en-US"/>
          </a:p>
        </p:txBody>
      </p:sp>
    </p:spTree>
    <p:extLst>
      <p:ext uri="{BB962C8B-B14F-4D97-AF65-F5344CB8AC3E}">
        <p14:creationId xmlns:p14="http://schemas.microsoft.com/office/powerpoint/2010/main" val="1119605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Dave</a:t>
            </a:r>
          </a:p>
        </p:txBody>
      </p:sp>
      <p:sp>
        <p:nvSpPr>
          <p:cNvPr id="4" name="Slide Number Placeholder 3"/>
          <p:cNvSpPr>
            <a:spLocks noGrp="1"/>
          </p:cNvSpPr>
          <p:nvPr>
            <p:ph type="sldNum" sz="quarter" idx="5"/>
          </p:nvPr>
        </p:nvSpPr>
        <p:spPr/>
        <p:txBody>
          <a:bodyPr/>
          <a:lstStyle/>
          <a:p>
            <a:fld id="{E3A7F6B5-5D01-4E74-8A32-5F65FC7FAD83}" type="slidenum">
              <a:rPr lang="en-US" smtClean="0"/>
              <a:t>5</a:t>
            </a:fld>
            <a:endParaRPr lang="en-US"/>
          </a:p>
        </p:txBody>
      </p:sp>
    </p:spTree>
    <p:extLst>
      <p:ext uri="{BB962C8B-B14F-4D97-AF65-F5344CB8AC3E}">
        <p14:creationId xmlns:p14="http://schemas.microsoft.com/office/powerpoint/2010/main" val="471498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Dave</a:t>
            </a:r>
          </a:p>
        </p:txBody>
      </p:sp>
      <p:sp>
        <p:nvSpPr>
          <p:cNvPr id="4" name="Slide Number Placeholder 3"/>
          <p:cNvSpPr>
            <a:spLocks noGrp="1"/>
          </p:cNvSpPr>
          <p:nvPr>
            <p:ph type="sldNum" sz="quarter" idx="5"/>
          </p:nvPr>
        </p:nvSpPr>
        <p:spPr/>
        <p:txBody>
          <a:bodyPr/>
          <a:lstStyle/>
          <a:p>
            <a:fld id="{E3A7F6B5-5D01-4E74-8A32-5F65FC7FAD83}" type="slidenum">
              <a:rPr lang="en-US" smtClean="0"/>
              <a:t>6</a:t>
            </a:fld>
            <a:endParaRPr lang="en-US"/>
          </a:p>
        </p:txBody>
      </p:sp>
    </p:spTree>
    <p:extLst>
      <p:ext uri="{BB962C8B-B14F-4D97-AF65-F5344CB8AC3E}">
        <p14:creationId xmlns:p14="http://schemas.microsoft.com/office/powerpoint/2010/main" val="3011201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Dave</a:t>
            </a:r>
          </a:p>
        </p:txBody>
      </p:sp>
      <p:sp>
        <p:nvSpPr>
          <p:cNvPr id="4" name="Slide Number Placeholder 3"/>
          <p:cNvSpPr>
            <a:spLocks noGrp="1"/>
          </p:cNvSpPr>
          <p:nvPr>
            <p:ph type="sldNum" sz="quarter" idx="5"/>
          </p:nvPr>
        </p:nvSpPr>
        <p:spPr/>
        <p:txBody>
          <a:bodyPr/>
          <a:lstStyle/>
          <a:p>
            <a:fld id="{E3A7F6B5-5D01-4E74-8A32-5F65FC7FAD83}" type="slidenum">
              <a:rPr lang="en-US" smtClean="0"/>
              <a:t>7</a:t>
            </a:fld>
            <a:endParaRPr lang="en-US"/>
          </a:p>
        </p:txBody>
      </p:sp>
    </p:spTree>
    <p:extLst>
      <p:ext uri="{BB962C8B-B14F-4D97-AF65-F5344CB8AC3E}">
        <p14:creationId xmlns:p14="http://schemas.microsoft.com/office/powerpoint/2010/main" val="3005662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Dave</a:t>
            </a:r>
          </a:p>
        </p:txBody>
      </p:sp>
      <p:sp>
        <p:nvSpPr>
          <p:cNvPr id="4" name="Slide Number Placeholder 3"/>
          <p:cNvSpPr>
            <a:spLocks noGrp="1"/>
          </p:cNvSpPr>
          <p:nvPr>
            <p:ph type="sldNum" sz="quarter" idx="5"/>
          </p:nvPr>
        </p:nvSpPr>
        <p:spPr/>
        <p:txBody>
          <a:bodyPr/>
          <a:lstStyle/>
          <a:p>
            <a:fld id="{E3A7F6B5-5D01-4E74-8A32-5F65FC7FAD83}" type="slidenum">
              <a:rPr lang="en-US" smtClean="0"/>
              <a:t>8</a:t>
            </a:fld>
            <a:endParaRPr lang="en-US"/>
          </a:p>
        </p:txBody>
      </p:sp>
    </p:spTree>
    <p:extLst>
      <p:ext uri="{BB962C8B-B14F-4D97-AF65-F5344CB8AC3E}">
        <p14:creationId xmlns:p14="http://schemas.microsoft.com/office/powerpoint/2010/main" val="3214535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Dave</a:t>
            </a:r>
          </a:p>
        </p:txBody>
      </p:sp>
      <p:sp>
        <p:nvSpPr>
          <p:cNvPr id="4" name="Slide Number Placeholder 3"/>
          <p:cNvSpPr>
            <a:spLocks noGrp="1"/>
          </p:cNvSpPr>
          <p:nvPr>
            <p:ph type="sldNum" sz="quarter" idx="5"/>
          </p:nvPr>
        </p:nvSpPr>
        <p:spPr/>
        <p:txBody>
          <a:bodyPr/>
          <a:lstStyle/>
          <a:p>
            <a:fld id="{E3A7F6B5-5D01-4E74-8A32-5F65FC7FAD83}" type="slidenum">
              <a:rPr lang="en-US" smtClean="0"/>
              <a:t>9</a:t>
            </a:fld>
            <a:endParaRPr lang="en-US"/>
          </a:p>
        </p:txBody>
      </p:sp>
    </p:spTree>
    <p:extLst>
      <p:ext uri="{BB962C8B-B14F-4D97-AF65-F5344CB8AC3E}">
        <p14:creationId xmlns:p14="http://schemas.microsoft.com/office/powerpoint/2010/main" val="1738030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887DA-B26C-E79B-648F-496A535B7E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8BE7C6-AD6A-A859-478A-277AFF6D94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9E3581-EE75-1373-112C-1E46BAFB6C0D}"/>
              </a:ext>
            </a:extLst>
          </p:cNvPr>
          <p:cNvSpPr>
            <a:spLocks noGrp="1"/>
          </p:cNvSpPr>
          <p:nvPr>
            <p:ph type="dt" sz="half" idx="10"/>
          </p:nvPr>
        </p:nvSpPr>
        <p:spPr/>
        <p:txBody>
          <a:bodyPr/>
          <a:lstStyle/>
          <a:p>
            <a:fld id="{9BB79937-0233-4A86-927F-BE6EF71E2ABE}" type="datetimeFigureOut">
              <a:rPr lang="en-US" smtClean="0"/>
              <a:t>2/3/2023</a:t>
            </a:fld>
            <a:endParaRPr lang="en-US"/>
          </a:p>
        </p:txBody>
      </p:sp>
      <p:sp>
        <p:nvSpPr>
          <p:cNvPr id="5" name="Footer Placeholder 4">
            <a:extLst>
              <a:ext uri="{FF2B5EF4-FFF2-40B4-BE49-F238E27FC236}">
                <a16:creationId xmlns:a16="http://schemas.microsoft.com/office/drawing/2014/main" id="{67DD5343-80A4-F97C-6A45-338DC959E4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25C1C6-6E5A-DA7B-A01B-5EF1D5F363EE}"/>
              </a:ext>
            </a:extLst>
          </p:cNvPr>
          <p:cNvSpPr>
            <a:spLocks noGrp="1"/>
          </p:cNvSpPr>
          <p:nvPr>
            <p:ph type="sldNum" sz="quarter" idx="12"/>
          </p:nvPr>
        </p:nvSpPr>
        <p:spPr/>
        <p:txBody>
          <a:bodyPr/>
          <a:lstStyle/>
          <a:p>
            <a:fld id="{E9CB1461-E89C-4378-BD69-6D38FCD4F376}" type="slidenum">
              <a:rPr lang="en-US" smtClean="0"/>
              <a:t>‹#›</a:t>
            </a:fld>
            <a:endParaRPr lang="en-US"/>
          </a:p>
        </p:txBody>
      </p:sp>
    </p:spTree>
    <p:extLst>
      <p:ext uri="{BB962C8B-B14F-4D97-AF65-F5344CB8AC3E}">
        <p14:creationId xmlns:p14="http://schemas.microsoft.com/office/powerpoint/2010/main" val="2566791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1313E-F5FE-347F-8C2B-98951E191A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633880-8A2A-6826-328E-0ED75973F8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6A6EEB-926A-FC7C-FD39-47246FF6402D}"/>
              </a:ext>
            </a:extLst>
          </p:cNvPr>
          <p:cNvSpPr>
            <a:spLocks noGrp="1"/>
          </p:cNvSpPr>
          <p:nvPr>
            <p:ph type="dt" sz="half" idx="10"/>
          </p:nvPr>
        </p:nvSpPr>
        <p:spPr/>
        <p:txBody>
          <a:bodyPr/>
          <a:lstStyle/>
          <a:p>
            <a:fld id="{9BB79937-0233-4A86-927F-BE6EF71E2ABE}" type="datetimeFigureOut">
              <a:rPr lang="en-US" smtClean="0"/>
              <a:t>2/3/2023</a:t>
            </a:fld>
            <a:endParaRPr lang="en-US"/>
          </a:p>
        </p:txBody>
      </p:sp>
      <p:sp>
        <p:nvSpPr>
          <p:cNvPr id="5" name="Footer Placeholder 4">
            <a:extLst>
              <a:ext uri="{FF2B5EF4-FFF2-40B4-BE49-F238E27FC236}">
                <a16:creationId xmlns:a16="http://schemas.microsoft.com/office/drawing/2014/main" id="{095E84D6-4E7F-D2A3-F4BC-8D9D87BFB2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44D46-46C5-F0D8-D609-B73F4D7CC1B3}"/>
              </a:ext>
            </a:extLst>
          </p:cNvPr>
          <p:cNvSpPr>
            <a:spLocks noGrp="1"/>
          </p:cNvSpPr>
          <p:nvPr>
            <p:ph type="sldNum" sz="quarter" idx="12"/>
          </p:nvPr>
        </p:nvSpPr>
        <p:spPr/>
        <p:txBody>
          <a:bodyPr/>
          <a:lstStyle/>
          <a:p>
            <a:fld id="{E9CB1461-E89C-4378-BD69-6D38FCD4F376}" type="slidenum">
              <a:rPr lang="en-US" smtClean="0"/>
              <a:t>‹#›</a:t>
            </a:fld>
            <a:endParaRPr lang="en-US"/>
          </a:p>
        </p:txBody>
      </p:sp>
    </p:spTree>
    <p:extLst>
      <p:ext uri="{BB962C8B-B14F-4D97-AF65-F5344CB8AC3E}">
        <p14:creationId xmlns:p14="http://schemas.microsoft.com/office/powerpoint/2010/main" val="2258910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958C57-FBEC-ECE9-A6AE-EFE3722CD4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40426A-5113-1C26-7043-F5F0EBEFF1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668ED1-7325-4143-FCB7-1BCA7D317E04}"/>
              </a:ext>
            </a:extLst>
          </p:cNvPr>
          <p:cNvSpPr>
            <a:spLocks noGrp="1"/>
          </p:cNvSpPr>
          <p:nvPr>
            <p:ph type="dt" sz="half" idx="10"/>
          </p:nvPr>
        </p:nvSpPr>
        <p:spPr/>
        <p:txBody>
          <a:bodyPr/>
          <a:lstStyle/>
          <a:p>
            <a:fld id="{9BB79937-0233-4A86-927F-BE6EF71E2ABE}" type="datetimeFigureOut">
              <a:rPr lang="en-US" smtClean="0"/>
              <a:t>2/3/2023</a:t>
            </a:fld>
            <a:endParaRPr lang="en-US"/>
          </a:p>
        </p:txBody>
      </p:sp>
      <p:sp>
        <p:nvSpPr>
          <p:cNvPr id="5" name="Footer Placeholder 4">
            <a:extLst>
              <a:ext uri="{FF2B5EF4-FFF2-40B4-BE49-F238E27FC236}">
                <a16:creationId xmlns:a16="http://schemas.microsoft.com/office/drawing/2014/main" id="{D9F844EE-3F03-9CA3-84F7-B567B76EF9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C19777-C6DD-9F79-86E8-F7F6C3B492DE}"/>
              </a:ext>
            </a:extLst>
          </p:cNvPr>
          <p:cNvSpPr>
            <a:spLocks noGrp="1"/>
          </p:cNvSpPr>
          <p:nvPr>
            <p:ph type="sldNum" sz="quarter" idx="12"/>
          </p:nvPr>
        </p:nvSpPr>
        <p:spPr/>
        <p:txBody>
          <a:bodyPr/>
          <a:lstStyle/>
          <a:p>
            <a:fld id="{E9CB1461-E89C-4378-BD69-6D38FCD4F376}" type="slidenum">
              <a:rPr lang="en-US" smtClean="0"/>
              <a:t>‹#›</a:t>
            </a:fld>
            <a:endParaRPr lang="en-US"/>
          </a:p>
        </p:txBody>
      </p:sp>
    </p:spTree>
    <p:extLst>
      <p:ext uri="{BB962C8B-B14F-4D97-AF65-F5344CB8AC3E}">
        <p14:creationId xmlns:p14="http://schemas.microsoft.com/office/powerpoint/2010/main" val="4127304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F4B15-4457-EBF3-F948-8153D164E9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709956-8569-07E0-F0FB-E8D1CDA565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F06744-19D0-7EF0-F06F-B49FBA5FAB56}"/>
              </a:ext>
            </a:extLst>
          </p:cNvPr>
          <p:cNvSpPr>
            <a:spLocks noGrp="1"/>
          </p:cNvSpPr>
          <p:nvPr>
            <p:ph type="dt" sz="half" idx="10"/>
          </p:nvPr>
        </p:nvSpPr>
        <p:spPr/>
        <p:txBody>
          <a:bodyPr/>
          <a:lstStyle/>
          <a:p>
            <a:fld id="{9BB79937-0233-4A86-927F-BE6EF71E2ABE}" type="datetimeFigureOut">
              <a:rPr lang="en-US" smtClean="0"/>
              <a:t>2/3/2023</a:t>
            </a:fld>
            <a:endParaRPr lang="en-US"/>
          </a:p>
        </p:txBody>
      </p:sp>
      <p:sp>
        <p:nvSpPr>
          <p:cNvPr id="5" name="Footer Placeholder 4">
            <a:extLst>
              <a:ext uri="{FF2B5EF4-FFF2-40B4-BE49-F238E27FC236}">
                <a16:creationId xmlns:a16="http://schemas.microsoft.com/office/drawing/2014/main" id="{C60371A5-B194-A404-23A4-85D46B37AD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339A12-025B-EF29-82FA-2D338FE0DB4A}"/>
              </a:ext>
            </a:extLst>
          </p:cNvPr>
          <p:cNvSpPr>
            <a:spLocks noGrp="1"/>
          </p:cNvSpPr>
          <p:nvPr>
            <p:ph type="sldNum" sz="quarter" idx="12"/>
          </p:nvPr>
        </p:nvSpPr>
        <p:spPr/>
        <p:txBody>
          <a:bodyPr/>
          <a:lstStyle/>
          <a:p>
            <a:fld id="{E9CB1461-E89C-4378-BD69-6D38FCD4F376}" type="slidenum">
              <a:rPr lang="en-US" smtClean="0"/>
              <a:t>‹#›</a:t>
            </a:fld>
            <a:endParaRPr lang="en-US"/>
          </a:p>
        </p:txBody>
      </p:sp>
    </p:spTree>
    <p:extLst>
      <p:ext uri="{BB962C8B-B14F-4D97-AF65-F5344CB8AC3E}">
        <p14:creationId xmlns:p14="http://schemas.microsoft.com/office/powerpoint/2010/main" val="4634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F342C-02D2-8F87-8F68-7B307C07BC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55AF94-491E-F24A-65B6-EE89333CD9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37C60D-43E5-FE80-D10B-E8BCBF421E19}"/>
              </a:ext>
            </a:extLst>
          </p:cNvPr>
          <p:cNvSpPr>
            <a:spLocks noGrp="1"/>
          </p:cNvSpPr>
          <p:nvPr>
            <p:ph type="dt" sz="half" idx="10"/>
          </p:nvPr>
        </p:nvSpPr>
        <p:spPr/>
        <p:txBody>
          <a:bodyPr/>
          <a:lstStyle/>
          <a:p>
            <a:fld id="{9BB79937-0233-4A86-927F-BE6EF71E2ABE}" type="datetimeFigureOut">
              <a:rPr lang="en-US" smtClean="0"/>
              <a:t>2/3/2023</a:t>
            </a:fld>
            <a:endParaRPr lang="en-US"/>
          </a:p>
        </p:txBody>
      </p:sp>
      <p:sp>
        <p:nvSpPr>
          <p:cNvPr id="5" name="Footer Placeholder 4">
            <a:extLst>
              <a:ext uri="{FF2B5EF4-FFF2-40B4-BE49-F238E27FC236}">
                <a16:creationId xmlns:a16="http://schemas.microsoft.com/office/drawing/2014/main" id="{0B4DBDD1-C2BD-9D52-12CE-D6FFAF99E0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3BC437-277E-A938-12F9-8DAE779DABDD}"/>
              </a:ext>
            </a:extLst>
          </p:cNvPr>
          <p:cNvSpPr>
            <a:spLocks noGrp="1"/>
          </p:cNvSpPr>
          <p:nvPr>
            <p:ph type="sldNum" sz="quarter" idx="12"/>
          </p:nvPr>
        </p:nvSpPr>
        <p:spPr/>
        <p:txBody>
          <a:bodyPr/>
          <a:lstStyle/>
          <a:p>
            <a:fld id="{E9CB1461-E89C-4378-BD69-6D38FCD4F376}" type="slidenum">
              <a:rPr lang="en-US" smtClean="0"/>
              <a:t>‹#›</a:t>
            </a:fld>
            <a:endParaRPr lang="en-US"/>
          </a:p>
        </p:txBody>
      </p:sp>
    </p:spTree>
    <p:extLst>
      <p:ext uri="{BB962C8B-B14F-4D97-AF65-F5344CB8AC3E}">
        <p14:creationId xmlns:p14="http://schemas.microsoft.com/office/powerpoint/2010/main" val="4261849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858CD-5085-DD6A-C87E-D5AF0FDDD3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7243B5-42A1-8D97-16D2-FCF3EE2F2F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ED1C1D-5AF7-0DAB-7CBB-97496DEB90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410022-3B64-CC49-D734-4B92E987BC48}"/>
              </a:ext>
            </a:extLst>
          </p:cNvPr>
          <p:cNvSpPr>
            <a:spLocks noGrp="1"/>
          </p:cNvSpPr>
          <p:nvPr>
            <p:ph type="dt" sz="half" idx="10"/>
          </p:nvPr>
        </p:nvSpPr>
        <p:spPr/>
        <p:txBody>
          <a:bodyPr/>
          <a:lstStyle/>
          <a:p>
            <a:fld id="{9BB79937-0233-4A86-927F-BE6EF71E2ABE}" type="datetimeFigureOut">
              <a:rPr lang="en-US" smtClean="0"/>
              <a:t>2/3/2023</a:t>
            </a:fld>
            <a:endParaRPr lang="en-US"/>
          </a:p>
        </p:txBody>
      </p:sp>
      <p:sp>
        <p:nvSpPr>
          <p:cNvPr id="6" name="Footer Placeholder 5">
            <a:extLst>
              <a:ext uri="{FF2B5EF4-FFF2-40B4-BE49-F238E27FC236}">
                <a16:creationId xmlns:a16="http://schemas.microsoft.com/office/drawing/2014/main" id="{1F4C66D1-7299-12E4-2783-A57D4D5818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F5F1FC-9AF5-AFED-374C-DEBB31AD8C5D}"/>
              </a:ext>
            </a:extLst>
          </p:cNvPr>
          <p:cNvSpPr>
            <a:spLocks noGrp="1"/>
          </p:cNvSpPr>
          <p:nvPr>
            <p:ph type="sldNum" sz="quarter" idx="12"/>
          </p:nvPr>
        </p:nvSpPr>
        <p:spPr/>
        <p:txBody>
          <a:bodyPr/>
          <a:lstStyle/>
          <a:p>
            <a:fld id="{E9CB1461-E89C-4378-BD69-6D38FCD4F376}" type="slidenum">
              <a:rPr lang="en-US" smtClean="0"/>
              <a:t>‹#›</a:t>
            </a:fld>
            <a:endParaRPr lang="en-US"/>
          </a:p>
        </p:txBody>
      </p:sp>
    </p:spTree>
    <p:extLst>
      <p:ext uri="{BB962C8B-B14F-4D97-AF65-F5344CB8AC3E}">
        <p14:creationId xmlns:p14="http://schemas.microsoft.com/office/powerpoint/2010/main" val="62897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961E9-68F9-04B2-BEB2-DCC4AF6511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671E54-C0A8-D06E-80EF-84BBE671B0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775209-6B4C-7FB0-2A77-4DC9F024AF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868834-796D-2CD5-2920-8BF8EBC519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F17451-A1B5-3309-05DF-5C124FBAC3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F96248-57BF-1FE3-2B2F-9480C21B8FA9}"/>
              </a:ext>
            </a:extLst>
          </p:cNvPr>
          <p:cNvSpPr>
            <a:spLocks noGrp="1"/>
          </p:cNvSpPr>
          <p:nvPr>
            <p:ph type="dt" sz="half" idx="10"/>
          </p:nvPr>
        </p:nvSpPr>
        <p:spPr/>
        <p:txBody>
          <a:bodyPr/>
          <a:lstStyle/>
          <a:p>
            <a:fld id="{9BB79937-0233-4A86-927F-BE6EF71E2ABE}" type="datetimeFigureOut">
              <a:rPr lang="en-US" smtClean="0"/>
              <a:t>2/3/2023</a:t>
            </a:fld>
            <a:endParaRPr lang="en-US"/>
          </a:p>
        </p:txBody>
      </p:sp>
      <p:sp>
        <p:nvSpPr>
          <p:cNvPr id="8" name="Footer Placeholder 7">
            <a:extLst>
              <a:ext uri="{FF2B5EF4-FFF2-40B4-BE49-F238E27FC236}">
                <a16:creationId xmlns:a16="http://schemas.microsoft.com/office/drawing/2014/main" id="{0842D293-C4E2-4363-2040-42BC3DEDD20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FE465A-3084-14E6-99C3-7E8D722DFAF4}"/>
              </a:ext>
            </a:extLst>
          </p:cNvPr>
          <p:cNvSpPr>
            <a:spLocks noGrp="1"/>
          </p:cNvSpPr>
          <p:nvPr>
            <p:ph type="sldNum" sz="quarter" idx="12"/>
          </p:nvPr>
        </p:nvSpPr>
        <p:spPr/>
        <p:txBody>
          <a:bodyPr/>
          <a:lstStyle/>
          <a:p>
            <a:fld id="{E9CB1461-E89C-4378-BD69-6D38FCD4F376}" type="slidenum">
              <a:rPr lang="en-US" smtClean="0"/>
              <a:t>‹#›</a:t>
            </a:fld>
            <a:endParaRPr lang="en-US"/>
          </a:p>
        </p:txBody>
      </p:sp>
    </p:spTree>
    <p:extLst>
      <p:ext uri="{BB962C8B-B14F-4D97-AF65-F5344CB8AC3E}">
        <p14:creationId xmlns:p14="http://schemas.microsoft.com/office/powerpoint/2010/main" val="2410076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D628C-E0D6-E0F9-FBCB-B7CE8A0573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7CDA57-85DD-0E7D-992D-8BBD130DF12F}"/>
              </a:ext>
            </a:extLst>
          </p:cNvPr>
          <p:cNvSpPr>
            <a:spLocks noGrp="1"/>
          </p:cNvSpPr>
          <p:nvPr>
            <p:ph type="dt" sz="half" idx="10"/>
          </p:nvPr>
        </p:nvSpPr>
        <p:spPr/>
        <p:txBody>
          <a:bodyPr/>
          <a:lstStyle/>
          <a:p>
            <a:fld id="{9BB79937-0233-4A86-927F-BE6EF71E2ABE}" type="datetimeFigureOut">
              <a:rPr lang="en-US" smtClean="0"/>
              <a:t>2/3/2023</a:t>
            </a:fld>
            <a:endParaRPr lang="en-US"/>
          </a:p>
        </p:txBody>
      </p:sp>
      <p:sp>
        <p:nvSpPr>
          <p:cNvPr id="4" name="Footer Placeholder 3">
            <a:extLst>
              <a:ext uri="{FF2B5EF4-FFF2-40B4-BE49-F238E27FC236}">
                <a16:creationId xmlns:a16="http://schemas.microsoft.com/office/drawing/2014/main" id="{954C021C-7C58-5360-EF05-26A4FDDF4B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081FA2-5EE1-6174-DFFD-5374D7E2A0E4}"/>
              </a:ext>
            </a:extLst>
          </p:cNvPr>
          <p:cNvSpPr>
            <a:spLocks noGrp="1"/>
          </p:cNvSpPr>
          <p:nvPr>
            <p:ph type="sldNum" sz="quarter" idx="12"/>
          </p:nvPr>
        </p:nvSpPr>
        <p:spPr/>
        <p:txBody>
          <a:bodyPr/>
          <a:lstStyle/>
          <a:p>
            <a:fld id="{E9CB1461-E89C-4378-BD69-6D38FCD4F376}" type="slidenum">
              <a:rPr lang="en-US" smtClean="0"/>
              <a:t>‹#›</a:t>
            </a:fld>
            <a:endParaRPr lang="en-US"/>
          </a:p>
        </p:txBody>
      </p:sp>
    </p:spTree>
    <p:extLst>
      <p:ext uri="{BB962C8B-B14F-4D97-AF65-F5344CB8AC3E}">
        <p14:creationId xmlns:p14="http://schemas.microsoft.com/office/powerpoint/2010/main" val="2751584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B0C605-0DD2-AB20-5C0F-1AB490D00A01}"/>
              </a:ext>
            </a:extLst>
          </p:cNvPr>
          <p:cNvSpPr>
            <a:spLocks noGrp="1"/>
          </p:cNvSpPr>
          <p:nvPr>
            <p:ph type="dt" sz="half" idx="10"/>
          </p:nvPr>
        </p:nvSpPr>
        <p:spPr/>
        <p:txBody>
          <a:bodyPr/>
          <a:lstStyle/>
          <a:p>
            <a:fld id="{9BB79937-0233-4A86-927F-BE6EF71E2ABE}" type="datetimeFigureOut">
              <a:rPr lang="en-US" smtClean="0"/>
              <a:t>2/3/2023</a:t>
            </a:fld>
            <a:endParaRPr lang="en-US"/>
          </a:p>
        </p:txBody>
      </p:sp>
      <p:sp>
        <p:nvSpPr>
          <p:cNvPr id="3" name="Footer Placeholder 2">
            <a:extLst>
              <a:ext uri="{FF2B5EF4-FFF2-40B4-BE49-F238E27FC236}">
                <a16:creationId xmlns:a16="http://schemas.microsoft.com/office/drawing/2014/main" id="{49B6C03F-E57A-94F0-6848-0C50766B08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37B062-63FB-93D3-061A-D16962CD5DAC}"/>
              </a:ext>
            </a:extLst>
          </p:cNvPr>
          <p:cNvSpPr>
            <a:spLocks noGrp="1"/>
          </p:cNvSpPr>
          <p:nvPr>
            <p:ph type="sldNum" sz="quarter" idx="12"/>
          </p:nvPr>
        </p:nvSpPr>
        <p:spPr/>
        <p:txBody>
          <a:bodyPr/>
          <a:lstStyle/>
          <a:p>
            <a:fld id="{E9CB1461-E89C-4378-BD69-6D38FCD4F376}" type="slidenum">
              <a:rPr lang="en-US" smtClean="0"/>
              <a:t>‹#›</a:t>
            </a:fld>
            <a:endParaRPr lang="en-US"/>
          </a:p>
        </p:txBody>
      </p:sp>
    </p:spTree>
    <p:extLst>
      <p:ext uri="{BB962C8B-B14F-4D97-AF65-F5344CB8AC3E}">
        <p14:creationId xmlns:p14="http://schemas.microsoft.com/office/powerpoint/2010/main" val="1210529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BA6D0-928B-2C87-830C-C8AC2C24B8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F41B5C2-9983-117D-4CDD-2FC04ACADA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4710FE-AF9B-1130-BA6D-A6CB6C499B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805978-E26F-528C-863D-B057B76F25B4}"/>
              </a:ext>
            </a:extLst>
          </p:cNvPr>
          <p:cNvSpPr>
            <a:spLocks noGrp="1"/>
          </p:cNvSpPr>
          <p:nvPr>
            <p:ph type="dt" sz="half" idx="10"/>
          </p:nvPr>
        </p:nvSpPr>
        <p:spPr/>
        <p:txBody>
          <a:bodyPr/>
          <a:lstStyle/>
          <a:p>
            <a:fld id="{9BB79937-0233-4A86-927F-BE6EF71E2ABE}" type="datetimeFigureOut">
              <a:rPr lang="en-US" smtClean="0"/>
              <a:t>2/3/2023</a:t>
            </a:fld>
            <a:endParaRPr lang="en-US"/>
          </a:p>
        </p:txBody>
      </p:sp>
      <p:sp>
        <p:nvSpPr>
          <p:cNvPr id="6" name="Footer Placeholder 5">
            <a:extLst>
              <a:ext uri="{FF2B5EF4-FFF2-40B4-BE49-F238E27FC236}">
                <a16:creationId xmlns:a16="http://schemas.microsoft.com/office/drawing/2014/main" id="{D17A50F6-C6CA-DE54-2403-062B6FA73B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11E01E-C264-BD40-5790-173323372858}"/>
              </a:ext>
            </a:extLst>
          </p:cNvPr>
          <p:cNvSpPr>
            <a:spLocks noGrp="1"/>
          </p:cNvSpPr>
          <p:nvPr>
            <p:ph type="sldNum" sz="quarter" idx="12"/>
          </p:nvPr>
        </p:nvSpPr>
        <p:spPr/>
        <p:txBody>
          <a:bodyPr/>
          <a:lstStyle/>
          <a:p>
            <a:fld id="{E9CB1461-E89C-4378-BD69-6D38FCD4F376}" type="slidenum">
              <a:rPr lang="en-US" smtClean="0"/>
              <a:t>‹#›</a:t>
            </a:fld>
            <a:endParaRPr lang="en-US"/>
          </a:p>
        </p:txBody>
      </p:sp>
    </p:spTree>
    <p:extLst>
      <p:ext uri="{BB962C8B-B14F-4D97-AF65-F5344CB8AC3E}">
        <p14:creationId xmlns:p14="http://schemas.microsoft.com/office/powerpoint/2010/main" val="95338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F0B63-B6CB-5C9E-D8EB-475B5AB403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F9CF1D-BFC3-A131-764F-A0E413D13D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1C7534-F5CB-12A5-1AE9-E9B312EE2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7B0EC8-6684-322C-C38C-A1C40CB1511E}"/>
              </a:ext>
            </a:extLst>
          </p:cNvPr>
          <p:cNvSpPr>
            <a:spLocks noGrp="1"/>
          </p:cNvSpPr>
          <p:nvPr>
            <p:ph type="dt" sz="half" idx="10"/>
          </p:nvPr>
        </p:nvSpPr>
        <p:spPr/>
        <p:txBody>
          <a:bodyPr/>
          <a:lstStyle/>
          <a:p>
            <a:fld id="{9BB79937-0233-4A86-927F-BE6EF71E2ABE}" type="datetimeFigureOut">
              <a:rPr lang="en-US" smtClean="0"/>
              <a:t>2/3/2023</a:t>
            </a:fld>
            <a:endParaRPr lang="en-US"/>
          </a:p>
        </p:txBody>
      </p:sp>
      <p:sp>
        <p:nvSpPr>
          <p:cNvPr id="6" name="Footer Placeholder 5">
            <a:extLst>
              <a:ext uri="{FF2B5EF4-FFF2-40B4-BE49-F238E27FC236}">
                <a16:creationId xmlns:a16="http://schemas.microsoft.com/office/drawing/2014/main" id="{A7B50323-B00D-0F82-B1A7-61B77B0BE0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E1A9D3-C092-A1A0-6A71-0BA7189BEE7A}"/>
              </a:ext>
            </a:extLst>
          </p:cNvPr>
          <p:cNvSpPr>
            <a:spLocks noGrp="1"/>
          </p:cNvSpPr>
          <p:nvPr>
            <p:ph type="sldNum" sz="quarter" idx="12"/>
          </p:nvPr>
        </p:nvSpPr>
        <p:spPr/>
        <p:txBody>
          <a:bodyPr/>
          <a:lstStyle/>
          <a:p>
            <a:fld id="{E9CB1461-E89C-4378-BD69-6D38FCD4F376}" type="slidenum">
              <a:rPr lang="en-US" smtClean="0"/>
              <a:t>‹#›</a:t>
            </a:fld>
            <a:endParaRPr lang="en-US"/>
          </a:p>
        </p:txBody>
      </p:sp>
    </p:spTree>
    <p:extLst>
      <p:ext uri="{BB962C8B-B14F-4D97-AF65-F5344CB8AC3E}">
        <p14:creationId xmlns:p14="http://schemas.microsoft.com/office/powerpoint/2010/main" val="2722034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1959CE-55A2-CE31-FEAA-74DBCD53F7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AB8A32-DC33-2647-6D4F-F18C72105E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A9BF52-75C5-F96F-4E29-5DF892A3C9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B79937-0233-4A86-927F-BE6EF71E2ABE}" type="datetimeFigureOut">
              <a:rPr lang="en-US" smtClean="0"/>
              <a:t>2/3/2023</a:t>
            </a:fld>
            <a:endParaRPr lang="en-US"/>
          </a:p>
        </p:txBody>
      </p:sp>
      <p:sp>
        <p:nvSpPr>
          <p:cNvPr id="5" name="Footer Placeholder 4">
            <a:extLst>
              <a:ext uri="{FF2B5EF4-FFF2-40B4-BE49-F238E27FC236}">
                <a16:creationId xmlns:a16="http://schemas.microsoft.com/office/drawing/2014/main" id="{BE37E129-CFA2-D402-F244-054FC800BB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670943-BEC5-6364-F455-F974B5816D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CB1461-E89C-4378-BD69-6D38FCD4F376}" type="slidenum">
              <a:rPr lang="en-US" smtClean="0"/>
              <a:t>‹#›</a:t>
            </a:fld>
            <a:endParaRPr lang="en-US"/>
          </a:p>
        </p:txBody>
      </p:sp>
      <p:sp>
        <p:nvSpPr>
          <p:cNvPr id="8" name="TextBox 7">
            <a:extLst>
              <a:ext uri="{FF2B5EF4-FFF2-40B4-BE49-F238E27FC236}">
                <a16:creationId xmlns:a16="http://schemas.microsoft.com/office/drawing/2014/main" id="{1EF4E4AF-7F4E-D8EC-31D5-4246C246FDAF}"/>
              </a:ext>
            </a:extLst>
          </p:cNvPr>
          <p:cNvSpPr txBox="1"/>
          <p:nvPr userDrawn="1">
            <p:extLst>
              <p:ext uri="{1162E1C5-73C7-4A58-AE30-91384D911F3F}">
                <p184:classification xmlns:p184="http://schemas.microsoft.com/office/powerpoint/2018/4/main" val="ftr"/>
              </p:ext>
            </p:extLst>
          </p:nvPr>
        </p:nvSpPr>
        <p:spPr>
          <a:xfrm>
            <a:off x="4934712" y="6705600"/>
            <a:ext cx="2351088" cy="152400"/>
          </a:xfrm>
          <a:prstGeom prst="rect">
            <a:avLst/>
          </a:prstGeom>
        </p:spPr>
        <p:txBody>
          <a:bodyPr horzOverflow="overflow" lIns="0" tIns="0" rIns="0" bIns="0">
            <a:spAutoFit/>
          </a:bodyPr>
          <a:lstStyle/>
          <a:p>
            <a:pPr algn="l"/>
            <a:r>
              <a:rPr lang="en-US" sz="1000">
                <a:solidFill>
                  <a:srgbClr val="000000"/>
                </a:solidFill>
                <a:latin typeface="Calibri" panose="020F0502020204030204" pitchFamily="34" charset="0"/>
                <a:cs typeface="Calibri" panose="020F0502020204030204" pitchFamily="34" charset="0"/>
              </a:rPr>
              <a:t>Loyola University Maryland Internal Use Only</a:t>
            </a:r>
          </a:p>
        </p:txBody>
      </p:sp>
    </p:spTree>
    <p:extLst>
      <p:ext uri="{BB962C8B-B14F-4D97-AF65-F5344CB8AC3E}">
        <p14:creationId xmlns:p14="http://schemas.microsoft.com/office/powerpoint/2010/main" val="1675605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www.atixa.org/resources/assessing-credibility-part-2-20-minutes-to-trained/?tkn=c72943dbe2"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library.atixa.org/library/atixa-library/80307TOW%201.16.20_Credibility%20Examples.pdf?Expires=1673301396&amp;Signature=ZjHJviWNF9whP2HgacwA1Yi7z-9JaYeO5g5MEJ~NcafbheI6eUZUrH8xbJhWKUm5F09bC010RVn8~cpzqfZD6H8PZp5MHsrL5--Ums2jvXonRUwaABgmFQg6cNzfAgCa8GAHw9o8HF5qpL~hSnqDBM27EvVZ7LvNzud4xxr2TztxzsZfSCMj3I4xRD5sw6Us4Mjwz~iMkr6VS92aevAeMZBnrrfzMjQWg9DbeZkkPZe~8KLYwxYv-CwWEyWRn8nkpjncFXKsjm3xhaCmcYU4VMHjfE5Orq0x4bmEF8K1opKtiRc8N~jRA9l90K2UbWMPnxY5UXHUWcK5dsRu5qKjSA__&amp;Key-Pair-Id=APKAJX5BPO7EFIM6Z7SQ"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ectangle 32">
            <a:extLst>
              <a:ext uri="{FF2B5EF4-FFF2-40B4-BE49-F238E27FC236}">
                <a16:creationId xmlns:a16="http://schemas.microsoft.com/office/drawing/2014/main" id="{EE39DFCF-9247-4DE5-BB93-074BFAF07A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34">
            <a:extLst>
              <a:ext uri="{FF2B5EF4-FFF2-40B4-BE49-F238E27FC236}">
                <a16:creationId xmlns:a16="http://schemas.microsoft.com/office/drawing/2014/main" id="{442B652E-D499-4CDA-8F7A-60469EDBCB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1632" y="996662"/>
            <a:ext cx="4864676" cy="4864676"/>
          </a:xfrm>
          <a:custGeom>
            <a:avLst/>
            <a:gdLst>
              <a:gd name="connsiteX0" fmla="*/ 0 w 4864676"/>
              <a:gd name="connsiteY0" fmla="*/ 0 h 4864676"/>
              <a:gd name="connsiteX1" fmla="*/ 4864676 w 4864676"/>
              <a:gd name="connsiteY1" fmla="*/ 0 h 4864676"/>
              <a:gd name="connsiteX2" fmla="*/ 4864676 w 4864676"/>
              <a:gd name="connsiteY2" fmla="*/ 4864676 h 4864676"/>
              <a:gd name="connsiteX3" fmla="*/ 1281101 w 4864676"/>
              <a:gd name="connsiteY3" fmla="*/ 4864676 h 4864676"/>
              <a:gd name="connsiteX4" fmla="*/ 0 w 4864676"/>
              <a:gd name="connsiteY4" fmla="*/ 3583575 h 48646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4676" h="4864676">
                <a:moveTo>
                  <a:pt x="0" y="0"/>
                </a:moveTo>
                <a:lnTo>
                  <a:pt x="4864676" y="0"/>
                </a:lnTo>
                <a:lnTo>
                  <a:pt x="4864676" y="4864676"/>
                </a:lnTo>
                <a:lnTo>
                  <a:pt x="1281101" y="4864676"/>
                </a:lnTo>
                <a:lnTo>
                  <a:pt x="0" y="358357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Shape 36">
            <a:extLst>
              <a:ext uri="{FF2B5EF4-FFF2-40B4-BE49-F238E27FC236}">
                <a16:creationId xmlns:a16="http://schemas.microsoft.com/office/drawing/2014/main" id="{484A22B8-F5B6-47C2-B88E-DADAF37913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225693" y="996662"/>
            <a:ext cx="4864676" cy="4864676"/>
          </a:xfrm>
          <a:custGeom>
            <a:avLst/>
            <a:gdLst>
              <a:gd name="connsiteX0" fmla="*/ 0 w 4864676"/>
              <a:gd name="connsiteY0" fmla="*/ 0 h 4864676"/>
              <a:gd name="connsiteX1" fmla="*/ 3583574 w 4864676"/>
              <a:gd name="connsiteY1" fmla="*/ 0 h 4864676"/>
              <a:gd name="connsiteX2" fmla="*/ 4864676 w 4864676"/>
              <a:gd name="connsiteY2" fmla="*/ 1281103 h 4864676"/>
              <a:gd name="connsiteX3" fmla="*/ 4864676 w 4864676"/>
              <a:gd name="connsiteY3" fmla="*/ 4864676 h 4864676"/>
              <a:gd name="connsiteX4" fmla="*/ 0 w 4864676"/>
              <a:gd name="connsiteY4" fmla="*/ 4864676 h 48646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4676" h="4864676">
                <a:moveTo>
                  <a:pt x="0" y="0"/>
                </a:moveTo>
                <a:lnTo>
                  <a:pt x="3583574" y="0"/>
                </a:lnTo>
                <a:lnTo>
                  <a:pt x="4864676" y="1281103"/>
                </a:lnTo>
                <a:lnTo>
                  <a:pt x="4864676" y="4864676"/>
                </a:lnTo>
                <a:lnTo>
                  <a:pt x="0" y="4864676"/>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Isosceles Triangle 38">
            <a:extLst>
              <a:ext uri="{FF2B5EF4-FFF2-40B4-BE49-F238E27FC236}">
                <a16:creationId xmlns:a16="http://schemas.microsoft.com/office/drawing/2014/main" id="{A987C18C-164D-4263-B486-4647A98E8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789020" y="1"/>
            <a:ext cx="6613961" cy="3286380"/>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40">
            <a:extLst>
              <a:ext uri="{FF2B5EF4-FFF2-40B4-BE49-F238E27FC236}">
                <a16:creationId xmlns:a16="http://schemas.microsoft.com/office/drawing/2014/main" id="{E7E98B39-04C6-408B-92FD-7686287406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286" y="3571620"/>
            <a:ext cx="6613961" cy="3286380"/>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42">
            <a:extLst>
              <a:ext uri="{FF2B5EF4-FFF2-40B4-BE49-F238E27FC236}">
                <a16:creationId xmlns:a16="http://schemas.microsoft.com/office/drawing/2014/main" id="{981C8C27-2457-421F-BDC4-7B4EA3C78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Rectangle 44">
            <a:extLst>
              <a:ext uri="{FF2B5EF4-FFF2-40B4-BE49-F238E27FC236}">
                <a16:creationId xmlns:a16="http://schemas.microsoft.com/office/drawing/2014/main" id="{CEA13C66-82C1-44AF-972B-8F5CCA41B6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71208" y="5287803"/>
            <a:ext cx="955808" cy="9558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46">
            <a:extLst>
              <a:ext uri="{FF2B5EF4-FFF2-40B4-BE49-F238E27FC236}">
                <a16:creationId xmlns:a16="http://schemas.microsoft.com/office/drawing/2014/main" id="{9DB36437-FE59-457E-91A7-396BBD3C9C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itle 1">
            <a:extLst>
              <a:ext uri="{FF2B5EF4-FFF2-40B4-BE49-F238E27FC236}">
                <a16:creationId xmlns:a16="http://schemas.microsoft.com/office/drawing/2014/main" id="{911417FC-86A0-12D2-92A4-40D27EF00BCD}"/>
              </a:ext>
            </a:extLst>
          </p:cNvPr>
          <p:cNvSpPr>
            <a:spLocks noGrp="1"/>
          </p:cNvSpPr>
          <p:nvPr>
            <p:ph type="ctrTitle"/>
          </p:nvPr>
        </p:nvSpPr>
        <p:spPr>
          <a:xfrm>
            <a:off x="3204642" y="2353641"/>
            <a:ext cx="5782716" cy="2150719"/>
          </a:xfrm>
          <a:noFill/>
        </p:spPr>
        <p:txBody>
          <a:bodyPr anchor="ctr">
            <a:normAutofit/>
          </a:bodyPr>
          <a:lstStyle/>
          <a:p>
            <a:r>
              <a:rPr lang="en-US" sz="3600">
                <a:solidFill>
                  <a:srgbClr val="080808"/>
                </a:solidFill>
              </a:rPr>
              <a:t>Sexual Misconduct Panel Training</a:t>
            </a:r>
          </a:p>
        </p:txBody>
      </p:sp>
      <p:sp>
        <p:nvSpPr>
          <p:cNvPr id="3" name="Subtitle 2">
            <a:extLst>
              <a:ext uri="{FF2B5EF4-FFF2-40B4-BE49-F238E27FC236}">
                <a16:creationId xmlns:a16="http://schemas.microsoft.com/office/drawing/2014/main" id="{D4FEBB59-F8F2-5B13-81F3-C060C30F0E4B}"/>
              </a:ext>
            </a:extLst>
          </p:cNvPr>
          <p:cNvSpPr>
            <a:spLocks noGrp="1"/>
          </p:cNvSpPr>
          <p:nvPr>
            <p:ph type="subTitle" idx="1"/>
          </p:nvPr>
        </p:nvSpPr>
        <p:spPr>
          <a:xfrm>
            <a:off x="4439633" y="4518923"/>
            <a:ext cx="3312734" cy="1141851"/>
          </a:xfrm>
          <a:noFill/>
        </p:spPr>
        <p:txBody>
          <a:bodyPr>
            <a:normAutofit/>
          </a:bodyPr>
          <a:lstStyle/>
          <a:p>
            <a:r>
              <a:rPr lang="en-US" sz="2000">
                <a:solidFill>
                  <a:srgbClr val="080808"/>
                </a:solidFill>
              </a:rPr>
              <a:t>Marian Aden &amp; Dave Tiscione</a:t>
            </a:r>
          </a:p>
        </p:txBody>
      </p:sp>
      <p:sp>
        <p:nvSpPr>
          <p:cNvPr id="49" name="Rectangle 48">
            <a:extLst>
              <a:ext uri="{FF2B5EF4-FFF2-40B4-BE49-F238E27FC236}">
                <a16:creationId xmlns:a16="http://schemas.microsoft.com/office/drawing/2014/main" id="{844D3693-2EFE-4667-89D5-47E2D59209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42846" y="410171"/>
            <a:ext cx="1321281" cy="1321281"/>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C21FD796-9CD0-404D-8DF5-5274C0BCC7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30319" y="1508609"/>
            <a:ext cx="700047" cy="70004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028237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C1CCFE5-87E1-D868-5609-9C6BEA221B1B}"/>
              </a:ext>
            </a:extLst>
          </p:cNvPr>
          <p:cNvSpPr>
            <a:spLocks noGrp="1"/>
          </p:cNvSpPr>
          <p:nvPr>
            <p:ph type="title"/>
          </p:nvPr>
        </p:nvSpPr>
        <p:spPr>
          <a:xfrm>
            <a:off x="643467" y="321734"/>
            <a:ext cx="10905066" cy="1135737"/>
          </a:xfrm>
        </p:spPr>
        <p:txBody>
          <a:bodyPr>
            <a:normAutofit/>
          </a:bodyPr>
          <a:lstStyle/>
          <a:p>
            <a:r>
              <a:rPr lang="en-US" sz="3600"/>
              <a:t>Pervasive</a:t>
            </a:r>
          </a:p>
        </p:txBody>
      </p:sp>
      <p:sp>
        <p:nvSpPr>
          <p:cNvPr id="3" name="Content Placeholder 2">
            <a:extLst>
              <a:ext uri="{FF2B5EF4-FFF2-40B4-BE49-F238E27FC236}">
                <a16:creationId xmlns:a16="http://schemas.microsoft.com/office/drawing/2014/main" id="{2530DD4D-2B3F-FDAE-F36F-1A9ECD406B55}"/>
              </a:ext>
            </a:extLst>
          </p:cNvPr>
          <p:cNvSpPr>
            <a:spLocks noGrp="1"/>
          </p:cNvSpPr>
          <p:nvPr>
            <p:ph idx="1"/>
          </p:nvPr>
        </p:nvSpPr>
        <p:spPr>
          <a:xfrm>
            <a:off x="643467" y="1782981"/>
            <a:ext cx="10905066" cy="4393982"/>
          </a:xfrm>
        </p:spPr>
        <p:txBody>
          <a:bodyPr>
            <a:normAutofit/>
          </a:bodyPr>
          <a:lstStyle/>
          <a:p>
            <a:r>
              <a:rPr lang="en-US" sz="2000" b="0" i="0" u="none" strike="noStrike" baseline="0">
                <a:latin typeface="Helvetica" panose="020B0604020202020204" pitchFamily="34" charset="0"/>
              </a:rPr>
              <a:t>How widespread, openly-practiced, prevalent, and/or distributed the conduct is. </a:t>
            </a:r>
          </a:p>
          <a:p>
            <a:r>
              <a:rPr lang="en-US" sz="2000" b="0" i="0" u="none" strike="noStrike" baseline="0">
                <a:latin typeface="Helvetica" panose="020B0604020202020204" pitchFamily="34" charset="0"/>
              </a:rPr>
              <a:t>Unwelcome sex- or gender-based conduct that is well-known among students or employees can qualify as pervasive. </a:t>
            </a:r>
          </a:p>
          <a:p>
            <a:r>
              <a:rPr lang="en-US" sz="2000" b="0" i="0" u="none" strike="noStrike" baseline="0">
                <a:latin typeface="Helvetica" panose="020B0604020202020204" pitchFamily="34" charset="0"/>
              </a:rPr>
              <a:t>Conduct that occurs in public spaces is more pervasive than conduct in private.</a:t>
            </a:r>
          </a:p>
          <a:p>
            <a:r>
              <a:rPr lang="en-US" sz="2000">
                <a:latin typeface="Helvetica" panose="020B0604020202020204" pitchFamily="34" charset="0"/>
              </a:rPr>
              <a:t>O</a:t>
            </a:r>
            <a:r>
              <a:rPr lang="en-US" sz="2000" b="0" i="0" u="none" strike="noStrike" baseline="0">
                <a:latin typeface="Helvetica" panose="020B0604020202020204" pitchFamily="34" charset="0"/>
              </a:rPr>
              <a:t>nline, electronic, or social media postings and conduct, which often spread rapidly and widely, heighten the pervasiveness by which offensive and unwelcome content can be disseminated.</a:t>
            </a:r>
            <a:endParaRPr lang="en-US" sz="200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BF1CCBC2-8284-98A3-7752-58D9D86E13E7}"/>
              </a:ext>
            </a:extLst>
          </p:cNvPr>
          <p:cNvSpPr txBox="1"/>
          <p:nvPr/>
        </p:nvSpPr>
        <p:spPr>
          <a:xfrm>
            <a:off x="4451131" y="6314853"/>
            <a:ext cx="3289738" cy="369332"/>
          </a:xfrm>
          <a:prstGeom prst="rect">
            <a:avLst/>
          </a:prstGeom>
          <a:noFill/>
        </p:spPr>
        <p:txBody>
          <a:bodyPr wrap="square" rtlCol="0">
            <a:spAutoFit/>
          </a:bodyPr>
          <a:lstStyle/>
          <a:p>
            <a:r>
              <a:rPr lang="en-US"/>
              <a:t>Adapted from ATIXA Playbook</a:t>
            </a:r>
          </a:p>
        </p:txBody>
      </p:sp>
    </p:spTree>
    <p:extLst>
      <p:ext uri="{BB962C8B-B14F-4D97-AF65-F5344CB8AC3E}">
        <p14:creationId xmlns:p14="http://schemas.microsoft.com/office/powerpoint/2010/main" val="3615538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DD8E551-D250-C751-0669-DA9FD64C020D}"/>
              </a:ext>
            </a:extLst>
          </p:cNvPr>
          <p:cNvSpPr>
            <a:spLocks noGrp="1"/>
          </p:cNvSpPr>
          <p:nvPr>
            <p:ph type="title"/>
          </p:nvPr>
        </p:nvSpPr>
        <p:spPr>
          <a:xfrm>
            <a:off x="643467" y="321734"/>
            <a:ext cx="10905066" cy="1135737"/>
          </a:xfrm>
        </p:spPr>
        <p:txBody>
          <a:bodyPr>
            <a:normAutofit/>
          </a:bodyPr>
          <a:lstStyle/>
          <a:p>
            <a:r>
              <a:rPr lang="en-US" sz="3600"/>
              <a:t>Objectively Offensive</a:t>
            </a:r>
          </a:p>
        </p:txBody>
      </p:sp>
      <p:sp>
        <p:nvSpPr>
          <p:cNvPr id="3" name="Content Placeholder 2">
            <a:extLst>
              <a:ext uri="{FF2B5EF4-FFF2-40B4-BE49-F238E27FC236}">
                <a16:creationId xmlns:a16="http://schemas.microsoft.com/office/drawing/2014/main" id="{0AAD7CFD-48FB-D6AF-3403-47FDC5FE5E89}"/>
              </a:ext>
            </a:extLst>
          </p:cNvPr>
          <p:cNvSpPr>
            <a:spLocks noGrp="1"/>
          </p:cNvSpPr>
          <p:nvPr>
            <p:ph idx="1"/>
          </p:nvPr>
        </p:nvSpPr>
        <p:spPr>
          <a:xfrm>
            <a:off x="643467" y="1782981"/>
            <a:ext cx="10905066" cy="4393982"/>
          </a:xfrm>
        </p:spPr>
        <p:txBody>
          <a:bodyPr>
            <a:normAutofit fontScale="92500" lnSpcReduction="10000"/>
          </a:bodyPr>
          <a:lstStyle/>
          <a:p>
            <a:r>
              <a:rPr lang="en-US" sz="1900" b="0" i="0" u="none" strike="noStrike" baseline="0">
                <a:latin typeface="Helvetica" panose="020B0604020202020204" pitchFamily="34" charset="0"/>
              </a:rPr>
              <a:t>Apply the the reasonable person standard</a:t>
            </a:r>
          </a:p>
          <a:p>
            <a:r>
              <a:rPr lang="en-US" sz="1900">
                <a:latin typeface="Helvetica" panose="020B0604020202020204" pitchFamily="34" charset="0"/>
              </a:rPr>
              <a:t>Context matters</a:t>
            </a:r>
            <a:endParaRPr lang="en-US" sz="1900" b="0" i="0" u="none" strike="noStrike" baseline="0">
              <a:latin typeface="Helvetica" panose="020B0604020202020204" pitchFamily="34" charset="0"/>
            </a:endParaRPr>
          </a:p>
          <a:p>
            <a:pPr lvl="1"/>
            <a:r>
              <a:rPr lang="en-US" sz="1500" b="0" i="0" u="none" strike="noStrike" baseline="0">
                <a:latin typeface="Helvetica" panose="020B0604020202020204" pitchFamily="34" charset="0"/>
              </a:rPr>
              <a:t>Would a reasonable person </a:t>
            </a:r>
            <a:r>
              <a:rPr lang="en-US" sz="1500" b="0" i="1" u="none" strike="noStrike" baseline="0">
                <a:latin typeface="Helvetica-Oblique"/>
              </a:rPr>
              <a:t>in the context in which the conduct occurred </a:t>
            </a:r>
            <a:r>
              <a:rPr lang="en-US" sz="1500" b="0" i="0" u="none" strike="noStrike" baseline="0">
                <a:latin typeface="Helvetica" panose="020B0604020202020204" pitchFamily="34" charset="0"/>
              </a:rPr>
              <a:t>deem the conduct to be objectively offensive? </a:t>
            </a:r>
          </a:p>
          <a:p>
            <a:r>
              <a:rPr lang="en-US" sz="1900" b="0" i="0" u="none" strike="noStrike" baseline="0">
                <a:latin typeface="Helvetica" panose="020B0604020202020204" pitchFamily="34" charset="0"/>
              </a:rPr>
              <a:t>Both subjective and objective elements are necessary in finding a hostile environment. </a:t>
            </a:r>
          </a:p>
          <a:p>
            <a:pPr lvl="1"/>
            <a:r>
              <a:rPr lang="en-US" sz="1500" b="0" i="0" u="none" strike="noStrike" baseline="0">
                <a:latin typeface="Helvetica" panose="020B0604020202020204" pitchFamily="34" charset="0"/>
              </a:rPr>
              <a:t>Subjective element is often satisfied by determining whether the recipient (either the intended target, or an offended third party) found the conduct unwelcome. </a:t>
            </a:r>
          </a:p>
          <a:p>
            <a:r>
              <a:rPr lang="en-US" sz="1900" b="0" i="0" u="none" strike="noStrike" baseline="0">
                <a:latin typeface="Helvetica" panose="020B0604020202020204" pitchFamily="34" charset="0"/>
              </a:rPr>
              <a:t>Unwelcome isn’t the same thing as offensive, but many behaviors that are unwelcome are so because they are offensive. </a:t>
            </a:r>
          </a:p>
          <a:p>
            <a:r>
              <a:rPr lang="en-US" sz="1900" b="0" i="0" u="none" strike="noStrike" baseline="0">
                <a:latin typeface="Helvetica" panose="020B0604020202020204" pitchFamily="34" charset="0"/>
              </a:rPr>
              <a:t>Elements to examine include, but are not limited to: </a:t>
            </a:r>
          </a:p>
          <a:p>
            <a:pPr lvl="1"/>
            <a:r>
              <a:rPr lang="en-US" sz="1500" b="0" i="0" u="none" strike="noStrike" baseline="0">
                <a:latin typeface="Helvetica" panose="020B0604020202020204" pitchFamily="34" charset="0"/>
              </a:rPr>
              <a:t>The age and relationships of those involved; </a:t>
            </a:r>
          </a:p>
          <a:p>
            <a:pPr lvl="1"/>
            <a:r>
              <a:rPr lang="en-US" sz="1500" b="0" i="0" u="none" strike="noStrike" baseline="0">
                <a:latin typeface="Helvetica" panose="020B0604020202020204" pitchFamily="34" charset="0"/>
              </a:rPr>
              <a:t>The frequency of the conduct</a:t>
            </a:r>
            <a:endParaRPr lang="en-US" sz="1500">
              <a:latin typeface="Helvetica" panose="020B0604020202020204" pitchFamily="34" charset="0"/>
            </a:endParaRPr>
          </a:p>
          <a:p>
            <a:pPr lvl="1"/>
            <a:r>
              <a:rPr lang="en-US" sz="1500" b="0" i="0" u="none" strike="noStrike" baseline="0">
                <a:latin typeface="Helvetica" panose="020B0604020202020204" pitchFamily="34" charset="0"/>
              </a:rPr>
              <a:t>The severity of the conduct</a:t>
            </a:r>
            <a:endParaRPr lang="en-US" sz="1500">
              <a:latin typeface="Helvetica" panose="020B0604020202020204" pitchFamily="34" charset="0"/>
            </a:endParaRPr>
          </a:p>
          <a:p>
            <a:pPr lvl="1"/>
            <a:r>
              <a:rPr lang="en-US" sz="1500" b="0" i="0" u="none" strike="noStrike" baseline="0">
                <a:latin typeface="Helvetica" panose="020B0604020202020204" pitchFamily="34" charset="0"/>
              </a:rPr>
              <a:t>Whether the conduct is physically threatening, humiliating, ridiculing, intimidating, or abusive</a:t>
            </a:r>
            <a:endParaRPr lang="en-US" sz="1500">
              <a:latin typeface="Helvetica" panose="020B0604020202020204" pitchFamily="34" charset="0"/>
            </a:endParaRPr>
          </a:p>
          <a:p>
            <a:pPr lvl="1"/>
            <a:r>
              <a:rPr lang="en-US" sz="1500" b="0" i="0" u="none" strike="noStrike" baseline="0">
                <a:latin typeface="Helvetica" panose="020B0604020202020204" pitchFamily="34" charset="0"/>
              </a:rPr>
              <a:t>The number of persons involved. </a:t>
            </a:r>
          </a:p>
          <a:p>
            <a:r>
              <a:rPr lang="en-US" sz="1900" b="0" i="0" u="none" strike="noStrike" baseline="0">
                <a:latin typeface="Helvetica" panose="020B0604020202020204" pitchFamily="34" charset="0"/>
              </a:rPr>
              <a:t>Critical to remember is that just because conduct offends, is mean, or is hateful, does not mean it creates a hostile environment</a:t>
            </a:r>
            <a:endParaRPr lang="en-US" sz="190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154B794C-594E-AD23-4276-9A256EDDD5E6}"/>
              </a:ext>
            </a:extLst>
          </p:cNvPr>
          <p:cNvSpPr txBox="1"/>
          <p:nvPr/>
        </p:nvSpPr>
        <p:spPr>
          <a:xfrm>
            <a:off x="4451131" y="6314853"/>
            <a:ext cx="3289738" cy="369332"/>
          </a:xfrm>
          <a:prstGeom prst="rect">
            <a:avLst/>
          </a:prstGeom>
          <a:noFill/>
        </p:spPr>
        <p:txBody>
          <a:bodyPr wrap="square" rtlCol="0">
            <a:spAutoFit/>
          </a:bodyPr>
          <a:lstStyle/>
          <a:p>
            <a:r>
              <a:rPr lang="en-US"/>
              <a:t>Adapted from ATIXA Playbook</a:t>
            </a:r>
          </a:p>
        </p:txBody>
      </p:sp>
    </p:spTree>
    <p:extLst>
      <p:ext uri="{BB962C8B-B14F-4D97-AF65-F5344CB8AC3E}">
        <p14:creationId xmlns:p14="http://schemas.microsoft.com/office/powerpoint/2010/main" val="1280904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DD8E551-D250-C751-0669-DA9FD64C020D}"/>
              </a:ext>
            </a:extLst>
          </p:cNvPr>
          <p:cNvSpPr>
            <a:spLocks noGrp="1"/>
          </p:cNvSpPr>
          <p:nvPr>
            <p:ph type="title"/>
          </p:nvPr>
        </p:nvSpPr>
        <p:spPr>
          <a:xfrm>
            <a:off x="643467" y="2515927"/>
            <a:ext cx="10905066" cy="1135737"/>
          </a:xfrm>
        </p:spPr>
        <p:txBody>
          <a:bodyPr>
            <a:normAutofit/>
          </a:bodyPr>
          <a:lstStyle/>
          <a:p>
            <a:r>
              <a:rPr lang="en-US" sz="3600" dirty="0"/>
              <a:t>Would you like to take a 5 min break or move through?</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584541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18EF940-FC13-CF13-DB07-F0298DA8CE41}"/>
              </a:ext>
            </a:extLst>
          </p:cNvPr>
          <p:cNvSpPr>
            <a:spLocks noGrp="1"/>
          </p:cNvSpPr>
          <p:nvPr>
            <p:ph type="title"/>
          </p:nvPr>
        </p:nvSpPr>
        <p:spPr>
          <a:xfrm>
            <a:off x="643467" y="1698171"/>
            <a:ext cx="3962061" cy="4516360"/>
          </a:xfrm>
        </p:spPr>
        <p:txBody>
          <a:bodyPr anchor="t">
            <a:normAutofit/>
          </a:bodyPr>
          <a:lstStyle/>
          <a:p>
            <a:r>
              <a:rPr lang="en-US" sz="3600" dirty="0"/>
              <a:t>Case Study 1- Is this Severe, Pervasive, and Objectively Offensive?</a:t>
            </a: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08ABE0E-3C54-FAD2-0611-67E91450CBC2}"/>
              </a:ext>
            </a:extLst>
          </p:cNvPr>
          <p:cNvSpPr>
            <a:spLocks noGrp="1"/>
          </p:cNvSpPr>
          <p:nvPr>
            <p:ph idx="1"/>
          </p:nvPr>
        </p:nvSpPr>
        <p:spPr>
          <a:xfrm>
            <a:off x="5070020" y="1698170"/>
            <a:ext cx="6478513" cy="4516361"/>
          </a:xfrm>
        </p:spPr>
        <p:txBody>
          <a:bodyPr>
            <a:normAutofit/>
          </a:bodyPr>
          <a:lstStyle/>
          <a:p>
            <a:r>
              <a:rPr lang="en-US" sz="2000">
                <a:effectLst/>
                <a:latin typeface="Calibri" panose="020F0502020204030204" pitchFamily="34" charset="0"/>
                <a:ea typeface="Times New Roman" panose="02020603050405020304" pitchFamily="18" charset="0"/>
                <a:cs typeface="Calibri" panose="020F0502020204030204" pitchFamily="34" charset="0"/>
              </a:rPr>
              <a:t>While in Complainant’s residence hall room, Respondent allegedly engaged in unwelcome touching, kissing, and taking pictures of Complainant’s feet all while Complainant was intoxicated and asleep. Respondent allegedly promised to provide alcohol to the Complainant in order to gain access to Complainant’s room. Respondent then over-served Complainant alcohol until he passed out. The Respondent has also been the subject of complaints about several incidents of touching others’ feet in public without consent.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97561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18EF940-FC13-CF13-DB07-F0298DA8CE41}"/>
              </a:ext>
            </a:extLst>
          </p:cNvPr>
          <p:cNvSpPr>
            <a:spLocks noGrp="1"/>
          </p:cNvSpPr>
          <p:nvPr>
            <p:ph type="title"/>
          </p:nvPr>
        </p:nvSpPr>
        <p:spPr>
          <a:xfrm>
            <a:off x="643467" y="1715891"/>
            <a:ext cx="4529130" cy="4498640"/>
          </a:xfrm>
        </p:spPr>
        <p:txBody>
          <a:bodyPr anchor="t">
            <a:normAutofit/>
          </a:bodyPr>
          <a:lstStyle/>
          <a:p>
            <a:r>
              <a:rPr lang="en-US" sz="3600" dirty="0"/>
              <a:t>Case Study 1- Is this Severe, Pervasive, and Objectively Offensive?</a:t>
            </a:r>
            <a:br>
              <a:rPr lang="en-US" sz="3600" dirty="0"/>
            </a:br>
            <a:br>
              <a:rPr lang="en-US" sz="3600" dirty="0"/>
            </a:br>
            <a:r>
              <a:rPr lang="en-US" sz="1600" dirty="0"/>
              <a:t>Not SPOO, even if proven. Where pervasiveness is an indispensable element of the offense, a single incident like this won’t be enough to meet that element, even accepting severity and objective offense, for the sake of argument.</a:t>
            </a:r>
            <a:endParaRPr lang="en-US" sz="1600" dirty="0">
              <a:cs typeface="Calibri Light"/>
            </a:endParaRP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08ABE0E-3C54-FAD2-0611-67E91450CBC2}"/>
              </a:ext>
            </a:extLst>
          </p:cNvPr>
          <p:cNvSpPr>
            <a:spLocks noGrp="1"/>
          </p:cNvSpPr>
          <p:nvPr>
            <p:ph idx="1"/>
          </p:nvPr>
        </p:nvSpPr>
        <p:spPr>
          <a:xfrm>
            <a:off x="5070020" y="1698170"/>
            <a:ext cx="6478513" cy="4516361"/>
          </a:xfrm>
        </p:spPr>
        <p:txBody>
          <a:bodyPr>
            <a:normAutofit/>
          </a:bodyPr>
          <a:lstStyle/>
          <a:p>
            <a:r>
              <a:rPr lang="en-US" sz="2000">
                <a:effectLst/>
                <a:latin typeface="Calibri" panose="020F0502020204030204" pitchFamily="34" charset="0"/>
                <a:ea typeface="Times New Roman" panose="02020603050405020304" pitchFamily="18" charset="0"/>
                <a:cs typeface="Calibri" panose="020F0502020204030204" pitchFamily="34" charset="0"/>
              </a:rPr>
              <a:t>While in Complainant’s residence hall room, Respondent allegedly engaged in unwelcome touching, kissing, and taking pictures of Complainant’s feet all while Complainant was intoxicated and asleep. Respondent allegedly promised to provide alcohol to the Complainant in order to gain access to Complainant’s room. Respondent then over-served Complainant alcohol until he passed out. The Respondent has also been the subject of complaints about several incidents of touching others’ feet in public without consent.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387775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7EF86E7-F611-22BA-9C30-E6EE5FB13883}"/>
              </a:ext>
            </a:extLst>
          </p:cNvPr>
          <p:cNvSpPr>
            <a:spLocks noGrp="1"/>
          </p:cNvSpPr>
          <p:nvPr>
            <p:ph type="title"/>
          </p:nvPr>
        </p:nvSpPr>
        <p:spPr>
          <a:xfrm>
            <a:off x="643467" y="1715891"/>
            <a:ext cx="4325340" cy="4498640"/>
          </a:xfrm>
        </p:spPr>
        <p:txBody>
          <a:bodyPr anchor="t">
            <a:normAutofit/>
          </a:bodyPr>
          <a:lstStyle/>
          <a:p>
            <a:r>
              <a:rPr lang="en-US" sz="3600" dirty="0"/>
              <a:t>Case Study 2- </a:t>
            </a:r>
            <a:r>
              <a:rPr lang="en-US" sz="3600" dirty="0">
                <a:ea typeface="+mj-lt"/>
                <a:cs typeface="+mj-lt"/>
              </a:rPr>
              <a:t>Is this Severe, Pervasive, and Objectively Offensive?</a:t>
            </a:r>
          </a:p>
        </p:txBody>
      </p:sp>
      <p:sp>
        <p:nvSpPr>
          <p:cNvPr id="27" name="Rectangle 26">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 name="Freeform: Shape 30">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6F56C61-3A2C-6F58-3462-7FCB667989B8}"/>
              </a:ext>
            </a:extLst>
          </p:cNvPr>
          <p:cNvSpPr>
            <a:spLocks noGrp="1"/>
          </p:cNvSpPr>
          <p:nvPr>
            <p:ph idx="1"/>
          </p:nvPr>
        </p:nvSpPr>
        <p:spPr>
          <a:xfrm>
            <a:off x="5070020" y="1698170"/>
            <a:ext cx="6478513" cy="4516361"/>
          </a:xfrm>
        </p:spPr>
        <p:txBody>
          <a:bodyPr>
            <a:normAutofit/>
          </a:bodyPr>
          <a:lstStyle/>
          <a:p>
            <a:r>
              <a:rPr lang="en-US" sz="2000">
                <a:effectLst/>
                <a:latin typeface="Calibri" panose="020F0502020204030204" pitchFamily="34" charset="0"/>
                <a:ea typeface="Times New Roman" panose="02020603050405020304" pitchFamily="18" charset="0"/>
                <a:cs typeface="Calibri" panose="020F0502020204030204" pitchFamily="34" charset="0"/>
              </a:rPr>
              <a:t>During class, a Professor assigned homework that required students to watch a show on Netflix that depicts numerous sexual acts (including same sex acts, which the complaining student mentioned as one of their objections to the assignment), nudity, drug use, suicide, marital infidelity, etc. The student found the content to be disturbing. The student is a devout Catholic and was so appalled they went to confession and reported the matter to the Title IX Coordinator. The department chair informed the Title IX Coordinator that the Netflix show did not meet any learning objectives and the professor could have chosen a variety of content through university resources.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a:p>
        </p:txBody>
      </p:sp>
      <p:sp>
        <p:nvSpPr>
          <p:cNvPr id="35" name="Isosceles Triangle 34">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Isosceles Triangle 36">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78051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7EF86E7-F611-22BA-9C30-E6EE5FB13883}"/>
              </a:ext>
            </a:extLst>
          </p:cNvPr>
          <p:cNvSpPr>
            <a:spLocks noGrp="1"/>
          </p:cNvSpPr>
          <p:nvPr>
            <p:ph type="title"/>
          </p:nvPr>
        </p:nvSpPr>
        <p:spPr>
          <a:xfrm>
            <a:off x="643467" y="1715891"/>
            <a:ext cx="4325340" cy="4498640"/>
          </a:xfrm>
        </p:spPr>
        <p:txBody>
          <a:bodyPr anchor="t">
            <a:normAutofit fontScale="90000"/>
          </a:bodyPr>
          <a:lstStyle/>
          <a:p>
            <a:r>
              <a:rPr lang="en-US" sz="3600" dirty="0"/>
              <a:t>Case Study 2- </a:t>
            </a:r>
            <a:r>
              <a:rPr lang="en-US" sz="3600" dirty="0">
                <a:ea typeface="+mj-lt"/>
                <a:cs typeface="+mj-lt"/>
              </a:rPr>
              <a:t>Is this Severe, Pervasive, and Objectively Offensive?</a:t>
            </a:r>
            <a:br>
              <a:rPr lang="en-US" sz="3600" dirty="0">
                <a:ea typeface="+mj-lt"/>
                <a:cs typeface="+mj-lt"/>
              </a:rPr>
            </a:br>
            <a:br>
              <a:rPr lang="en-US" sz="3600" dirty="0">
                <a:ea typeface="+mj-lt"/>
                <a:cs typeface="+mj-lt"/>
              </a:rPr>
            </a:br>
            <a:r>
              <a:rPr lang="en-US" sz="1600" dirty="0">
                <a:ea typeface="+mj-lt"/>
                <a:cs typeface="+mj-lt"/>
              </a:rPr>
              <a:t>Could be SPOO, if proven. Extended and repeated exposure to gratuitous sex-based content could be severe, pervasive, and objectively offensive. The captive audience requirement here enhances the argument for SPOO. While the faculty member has the academic freedom to assign what they want, that’s only true if the assignment is both germane to the subject matter and pedagogically appropriate. Here, the department chair’s testimony shows that the content was not within those protections, and an opt-out should have been offered to students, at least.</a:t>
            </a:r>
          </a:p>
        </p:txBody>
      </p:sp>
      <p:sp>
        <p:nvSpPr>
          <p:cNvPr id="27" name="Rectangle 26">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 name="Freeform: Shape 30">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6F56C61-3A2C-6F58-3462-7FCB667989B8}"/>
              </a:ext>
            </a:extLst>
          </p:cNvPr>
          <p:cNvSpPr>
            <a:spLocks noGrp="1"/>
          </p:cNvSpPr>
          <p:nvPr>
            <p:ph idx="1"/>
          </p:nvPr>
        </p:nvSpPr>
        <p:spPr>
          <a:xfrm>
            <a:off x="5070020" y="1698170"/>
            <a:ext cx="6478513" cy="4516361"/>
          </a:xfrm>
        </p:spPr>
        <p:txBody>
          <a:bodyPr>
            <a:normAutofit/>
          </a:bodyPr>
          <a:lstStyle/>
          <a:p>
            <a:r>
              <a:rPr lang="en-US" sz="2000">
                <a:effectLst/>
                <a:latin typeface="Calibri" panose="020F0502020204030204" pitchFamily="34" charset="0"/>
                <a:ea typeface="Times New Roman" panose="02020603050405020304" pitchFamily="18" charset="0"/>
                <a:cs typeface="Calibri" panose="020F0502020204030204" pitchFamily="34" charset="0"/>
              </a:rPr>
              <a:t>During class, a Professor assigned homework that required students to watch a show on Netflix that depicts numerous sexual acts (including same sex acts, which the complaining student mentioned as one of their objections to the assignment), nudity, drug use, suicide, marital infidelity, etc. The student found the content to be disturbing. The student is a devout Catholic and was so appalled they went to confession and reported the matter to the Title IX Coordinator. The department chair informed the Title IX Coordinator that the Netflix show did not meet any learning objectives and the professor could have chosen a variety of content through university resources.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a:p>
        </p:txBody>
      </p:sp>
      <p:sp>
        <p:nvSpPr>
          <p:cNvPr id="35" name="Isosceles Triangle 34">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Isosceles Triangle 36">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77638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0DDAE42-ACF0-3F14-A48B-4E01572D9751}"/>
              </a:ext>
            </a:extLst>
          </p:cNvPr>
          <p:cNvSpPr>
            <a:spLocks noGrp="1"/>
          </p:cNvSpPr>
          <p:nvPr>
            <p:ph type="title"/>
          </p:nvPr>
        </p:nvSpPr>
        <p:spPr>
          <a:xfrm>
            <a:off x="643467" y="1698171"/>
            <a:ext cx="4431665" cy="4516360"/>
          </a:xfrm>
        </p:spPr>
        <p:txBody>
          <a:bodyPr anchor="t">
            <a:normAutofit/>
          </a:bodyPr>
          <a:lstStyle/>
          <a:p>
            <a:r>
              <a:rPr lang="en-US" sz="3600" dirty="0"/>
              <a:t>Case Study 3- </a:t>
            </a:r>
            <a:r>
              <a:rPr lang="en-US" sz="3600" dirty="0">
                <a:ea typeface="+mj-lt"/>
                <a:cs typeface="+mj-lt"/>
              </a:rPr>
              <a:t>Is this Severe, Pervasive, and Objectively Offensive?</a:t>
            </a:r>
            <a:br>
              <a:rPr lang="en-US" sz="3600" dirty="0">
                <a:ea typeface="+mj-lt"/>
                <a:cs typeface="+mj-lt"/>
              </a:rPr>
            </a:br>
            <a:br>
              <a:rPr lang="en-US" sz="3600" dirty="0">
                <a:ea typeface="+mj-lt"/>
                <a:cs typeface="+mj-lt"/>
              </a:rPr>
            </a:br>
            <a:endParaRPr lang="en-US" sz="3600" dirty="0">
              <a:ea typeface="+mj-lt"/>
              <a:cs typeface="+mj-lt"/>
            </a:endParaRP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B69C340-FCC4-EFBF-9620-A359E8A544E1}"/>
              </a:ext>
            </a:extLst>
          </p:cNvPr>
          <p:cNvSpPr>
            <a:spLocks noGrp="1"/>
          </p:cNvSpPr>
          <p:nvPr>
            <p:ph idx="1"/>
          </p:nvPr>
        </p:nvSpPr>
        <p:spPr>
          <a:xfrm>
            <a:off x="5070020" y="1698170"/>
            <a:ext cx="6478513" cy="4516361"/>
          </a:xfrm>
        </p:spPr>
        <p:txBody>
          <a:bodyPr>
            <a:normAutofit/>
          </a:bodyPr>
          <a:lstStyle/>
          <a:p>
            <a:r>
              <a:rPr lang="en-US" sz="2000">
                <a:effectLst/>
                <a:latin typeface="Calibri" panose="020F0502020204030204" pitchFamily="34" charset="0"/>
                <a:ea typeface="Times New Roman" panose="02020603050405020304" pitchFamily="18" charset="0"/>
              </a:rPr>
              <a:t>A female student used SnapChat to ask a male student to have sex with her. He refused. She then responded that she would rape him if he did not have sex with her. He took a screenshot and brought a complaint against her. As a result of the exchange, he is avoiding her on campus and dropped the class in which they were both enrolled.</a:t>
            </a:r>
            <a:endParaRPr lang="en-US" sz="2000"/>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41459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0DDAE42-ACF0-3F14-A48B-4E01572D9751}"/>
              </a:ext>
            </a:extLst>
          </p:cNvPr>
          <p:cNvSpPr>
            <a:spLocks noGrp="1"/>
          </p:cNvSpPr>
          <p:nvPr>
            <p:ph type="title"/>
          </p:nvPr>
        </p:nvSpPr>
        <p:spPr>
          <a:xfrm>
            <a:off x="643467" y="1698171"/>
            <a:ext cx="4431665" cy="4516360"/>
          </a:xfrm>
        </p:spPr>
        <p:txBody>
          <a:bodyPr anchor="t">
            <a:normAutofit fontScale="90000"/>
          </a:bodyPr>
          <a:lstStyle/>
          <a:p>
            <a:r>
              <a:rPr lang="en-US" sz="3600" dirty="0"/>
              <a:t>Case Study 3- </a:t>
            </a:r>
            <a:r>
              <a:rPr lang="en-US" sz="3600" dirty="0">
                <a:ea typeface="+mj-lt"/>
                <a:cs typeface="+mj-lt"/>
              </a:rPr>
              <a:t>Is this Severe, Pervasive, and Objectively Offensive?</a:t>
            </a:r>
            <a:br>
              <a:rPr lang="en-US" sz="3600" dirty="0">
                <a:ea typeface="+mj-lt"/>
                <a:cs typeface="+mj-lt"/>
              </a:rPr>
            </a:br>
            <a:br>
              <a:rPr lang="en-US" sz="3600" dirty="0">
                <a:ea typeface="+mj-lt"/>
                <a:cs typeface="+mj-lt"/>
              </a:rPr>
            </a:br>
            <a:r>
              <a:rPr lang="en-US" sz="1600" dirty="0">
                <a:ea typeface="+mj-lt"/>
                <a:cs typeface="+mj-lt"/>
              </a:rPr>
              <a:t>Could be SPOO, if proven. The content is sex-based; the threat could be severe and objectively offensive, if a reasonable person would consider it a true threat. Her capacity for carrying it out matters, as far as First Amendment analysis is concerned. While the one-time comment itself is not pervasive, the effect arguably is, because he is now avoiding her on campus and has dropped the class.</a:t>
            </a:r>
            <a:br>
              <a:rPr lang="en-US" sz="1600" dirty="0">
                <a:ea typeface="+mj-lt"/>
                <a:cs typeface="+mj-lt"/>
              </a:rPr>
            </a:br>
            <a:br>
              <a:rPr lang="en-US" sz="3600" dirty="0">
                <a:ea typeface="+mj-lt"/>
                <a:cs typeface="+mj-lt"/>
              </a:rPr>
            </a:br>
            <a:endParaRPr lang="en-US" sz="3600" dirty="0">
              <a:ea typeface="+mj-lt"/>
              <a:cs typeface="+mj-lt"/>
            </a:endParaRP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B69C340-FCC4-EFBF-9620-A359E8A544E1}"/>
              </a:ext>
            </a:extLst>
          </p:cNvPr>
          <p:cNvSpPr>
            <a:spLocks noGrp="1"/>
          </p:cNvSpPr>
          <p:nvPr>
            <p:ph idx="1"/>
          </p:nvPr>
        </p:nvSpPr>
        <p:spPr>
          <a:xfrm>
            <a:off x="5070020" y="1698170"/>
            <a:ext cx="6478513" cy="4516361"/>
          </a:xfrm>
        </p:spPr>
        <p:txBody>
          <a:bodyPr>
            <a:normAutofit/>
          </a:bodyPr>
          <a:lstStyle/>
          <a:p>
            <a:r>
              <a:rPr lang="en-US" sz="2000">
                <a:effectLst/>
                <a:latin typeface="Calibri" panose="020F0502020204030204" pitchFamily="34" charset="0"/>
                <a:ea typeface="Times New Roman" panose="02020603050405020304" pitchFamily="18" charset="0"/>
              </a:rPr>
              <a:t>A female student used SnapChat to ask a male student to have sex with her. He refused. She then responded that she would rape him if he did not have sex with her. He took a screenshot and brought a complaint against her. As a result of the exchange, he is avoiding her on campus and dropped the class in which they were both enrolled.</a:t>
            </a:r>
            <a:endParaRPr lang="en-US" sz="2000"/>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39803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D57DC4-D99E-B8B1-FF9F-1DA88B0C6F10}"/>
              </a:ext>
            </a:extLst>
          </p:cNvPr>
          <p:cNvSpPr>
            <a:spLocks noGrp="1"/>
          </p:cNvSpPr>
          <p:nvPr>
            <p:ph type="title"/>
          </p:nvPr>
        </p:nvSpPr>
        <p:spPr>
          <a:xfrm>
            <a:off x="643467" y="1715891"/>
            <a:ext cx="4475967" cy="4498640"/>
          </a:xfrm>
        </p:spPr>
        <p:txBody>
          <a:bodyPr anchor="t">
            <a:normAutofit/>
          </a:bodyPr>
          <a:lstStyle/>
          <a:p>
            <a:r>
              <a:rPr lang="en-US" sz="3600" dirty="0"/>
              <a:t>Case Study 4- </a:t>
            </a:r>
            <a:r>
              <a:rPr lang="en-US" sz="3600" dirty="0">
                <a:ea typeface="+mj-lt"/>
                <a:cs typeface="+mj-lt"/>
              </a:rPr>
              <a:t>Is this Severe, Pervasive, and Objectively Offensive?</a:t>
            </a: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06D75E7C-C928-43D5-8ADB-0CCE86B660FD}"/>
              </a:ext>
            </a:extLst>
          </p:cNvPr>
          <p:cNvSpPr>
            <a:spLocks noGrp="1"/>
          </p:cNvSpPr>
          <p:nvPr>
            <p:ph idx="1"/>
          </p:nvPr>
        </p:nvSpPr>
        <p:spPr>
          <a:xfrm>
            <a:off x="5070020" y="1698170"/>
            <a:ext cx="6478513" cy="4516361"/>
          </a:xfrm>
        </p:spPr>
        <p:txBody>
          <a:bodyPr>
            <a:normAutofit/>
          </a:bodyPr>
          <a:lstStyle/>
          <a:p>
            <a:r>
              <a:rPr lang="en-US" sz="1700">
                <a:effectLst/>
                <a:latin typeface="Calibri" panose="020F0502020204030204" pitchFamily="34" charset="0"/>
                <a:ea typeface="Times New Roman" panose="02020603050405020304" pitchFamily="18" charset="0"/>
                <a:cs typeface="Calibri" panose="020F0502020204030204" pitchFamily="34" charset="0"/>
              </a:rPr>
              <a:t>Johnny and Mary live next door to one another on a co-ed res hall floor, and Mary complains that Johnny watches pornography in his room very loudly, and that she can hear the videos very clearly through the walls. In fact, she believes Johnny intentionally watches porn at an increased volume when he knows Mary is home. Sometimes if she leaves, Johnny seems to pause the pornography, pokes his head out of his room, watches her walk down the hallway, and she can hear him then return to watching porn. On Tuesday, Mary caught Johnny staring at her while she returned from the showers. She confronted him about this, and he said, “I’m just getting a mental image.” She could then hear him immediately start watching porn in his room. Later, Johnny said to Mary, “Thanks for earlier,” and smiled. Mary and several of her male and female floor mates (who also are upset with the pornography audio levels) file complaints with the TIXC.</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p>
            <a:endParaRPr lang="en-US" sz="1700"/>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213222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79A380F-9176-8214-F84A-402D90CFE416}"/>
              </a:ext>
            </a:extLst>
          </p:cNvPr>
          <p:cNvSpPr>
            <a:spLocks noGrp="1"/>
          </p:cNvSpPr>
          <p:nvPr>
            <p:ph type="title"/>
          </p:nvPr>
        </p:nvSpPr>
        <p:spPr>
          <a:xfrm>
            <a:off x="643467" y="321734"/>
            <a:ext cx="10905066" cy="1135737"/>
          </a:xfrm>
        </p:spPr>
        <p:txBody>
          <a:bodyPr>
            <a:normAutofit/>
          </a:bodyPr>
          <a:lstStyle/>
          <a:p>
            <a:r>
              <a:rPr lang="en-US" sz="3600"/>
              <a:t>Training Overview</a:t>
            </a:r>
          </a:p>
        </p:txBody>
      </p:sp>
      <p:sp>
        <p:nvSpPr>
          <p:cNvPr id="3" name="Content Placeholder 2">
            <a:extLst>
              <a:ext uri="{FF2B5EF4-FFF2-40B4-BE49-F238E27FC236}">
                <a16:creationId xmlns:a16="http://schemas.microsoft.com/office/drawing/2014/main" id="{1256C425-5F4B-C554-6D6C-B2BB97FDAC8D}"/>
              </a:ext>
            </a:extLst>
          </p:cNvPr>
          <p:cNvSpPr>
            <a:spLocks noGrp="1"/>
          </p:cNvSpPr>
          <p:nvPr>
            <p:ph idx="1"/>
          </p:nvPr>
        </p:nvSpPr>
        <p:spPr>
          <a:xfrm>
            <a:off x="643467" y="1782981"/>
            <a:ext cx="10905066" cy="4393982"/>
          </a:xfrm>
        </p:spPr>
        <p:txBody>
          <a:bodyPr vert="horz" lIns="91440" tIns="45720" rIns="91440" bIns="45720" rtlCol="0" anchor="t">
            <a:normAutofit/>
          </a:bodyPr>
          <a:lstStyle/>
          <a:p>
            <a:r>
              <a:rPr lang="en-US" sz="2000" dirty="0"/>
              <a:t>Updated Definitions- </a:t>
            </a:r>
            <a:r>
              <a:rPr lang="en-US" sz="2000" b="1" dirty="0"/>
              <a:t>Dave</a:t>
            </a:r>
            <a:endParaRPr lang="en-US" sz="2000" b="1" dirty="0">
              <a:cs typeface="Calibri"/>
            </a:endParaRPr>
          </a:p>
          <a:p>
            <a:pPr lvl="1"/>
            <a:r>
              <a:rPr lang="en-US" sz="2000" dirty="0"/>
              <a:t>Dating Violence</a:t>
            </a:r>
            <a:endParaRPr lang="en-US" sz="2000" dirty="0">
              <a:cs typeface="Calibri"/>
            </a:endParaRPr>
          </a:p>
          <a:p>
            <a:pPr lvl="1"/>
            <a:r>
              <a:rPr lang="en-US" sz="2000" dirty="0"/>
              <a:t>Consent</a:t>
            </a:r>
            <a:endParaRPr lang="en-US" sz="2000" dirty="0">
              <a:cs typeface="Calibri"/>
            </a:endParaRPr>
          </a:p>
          <a:p>
            <a:r>
              <a:rPr lang="en-US" sz="2000" dirty="0"/>
              <a:t>Assessing Criteria for Sexual Harassment</a:t>
            </a:r>
            <a:endParaRPr lang="en-US" sz="2000" dirty="0">
              <a:cs typeface="Calibri"/>
            </a:endParaRPr>
          </a:p>
          <a:p>
            <a:pPr lvl="1"/>
            <a:r>
              <a:rPr lang="en-US" sz="2000" dirty="0"/>
              <a:t>Severe, Pervasive, and Objectively Offensive (SPPOO)- </a:t>
            </a:r>
            <a:r>
              <a:rPr lang="en-US" sz="2000" b="1" dirty="0"/>
              <a:t>Dave</a:t>
            </a:r>
            <a:endParaRPr lang="en-US" sz="2000" b="1" dirty="0">
              <a:cs typeface="Calibri"/>
            </a:endParaRPr>
          </a:p>
          <a:p>
            <a:pPr lvl="1"/>
            <a:r>
              <a:rPr lang="en-US" sz="2000" dirty="0"/>
              <a:t>Case Studies- </a:t>
            </a:r>
            <a:r>
              <a:rPr lang="en-US" sz="2000" b="1" dirty="0"/>
              <a:t>Marian</a:t>
            </a:r>
            <a:r>
              <a:rPr lang="en-US" sz="2000" dirty="0"/>
              <a:t> </a:t>
            </a:r>
            <a:endParaRPr lang="en-US" sz="2000" dirty="0">
              <a:cs typeface="Calibri"/>
            </a:endParaRPr>
          </a:p>
          <a:p>
            <a:r>
              <a:rPr lang="en-US" sz="2000" dirty="0"/>
              <a:t>Revisiting Credibility Assessments- </a:t>
            </a:r>
            <a:r>
              <a:rPr lang="en-US" sz="2000" b="1" dirty="0"/>
              <a:t>Marian</a:t>
            </a:r>
            <a:endParaRPr lang="en-US" sz="2000" b="1">
              <a:cs typeface="Calibri"/>
            </a:endParaRPr>
          </a:p>
          <a:p>
            <a:r>
              <a:rPr lang="en-US" sz="2000" dirty="0"/>
              <a:t>Things to Consider during Sanctioning- </a:t>
            </a:r>
            <a:r>
              <a:rPr lang="en-US" sz="2000" b="1" dirty="0"/>
              <a:t>Marian</a:t>
            </a:r>
            <a:endParaRPr lang="en-US" sz="2000" b="1" dirty="0">
              <a:cs typeface="Calibri"/>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7778731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D57DC4-D99E-B8B1-FF9F-1DA88B0C6F10}"/>
              </a:ext>
            </a:extLst>
          </p:cNvPr>
          <p:cNvSpPr>
            <a:spLocks noGrp="1"/>
          </p:cNvSpPr>
          <p:nvPr>
            <p:ph type="title"/>
          </p:nvPr>
        </p:nvSpPr>
        <p:spPr>
          <a:xfrm>
            <a:off x="643467" y="1715891"/>
            <a:ext cx="4475967" cy="4498640"/>
          </a:xfrm>
        </p:spPr>
        <p:txBody>
          <a:bodyPr anchor="t">
            <a:normAutofit fontScale="90000"/>
          </a:bodyPr>
          <a:lstStyle/>
          <a:p>
            <a:r>
              <a:rPr lang="en-US" sz="3600" dirty="0"/>
              <a:t>Case Study 4- </a:t>
            </a:r>
            <a:r>
              <a:rPr lang="en-US" sz="3600" dirty="0">
                <a:ea typeface="+mj-lt"/>
                <a:cs typeface="+mj-lt"/>
              </a:rPr>
              <a:t>Is this Severe, Pervasive, and Objectively Offensive?</a:t>
            </a:r>
            <a:br>
              <a:rPr lang="en-US" sz="3600" dirty="0">
                <a:ea typeface="+mj-lt"/>
                <a:cs typeface="+mj-lt"/>
              </a:rPr>
            </a:br>
            <a:br>
              <a:rPr lang="en-US" sz="3600" dirty="0">
                <a:ea typeface="+mj-lt"/>
                <a:cs typeface="+mj-lt"/>
              </a:rPr>
            </a:br>
            <a:r>
              <a:rPr lang="en-US" sz="1600" dirty="0">
                <a:ea typeface="+mj-lt"/>
                <a:cs typeface="+mj-lt"/>
              </a:rPr>
              <a:t>Not SPOO, even if proven. Johnny is conducting himself lawfully in his private space. If the walls are too thin or his audio levels unreasonably high for the residence hall environment, a disruption charge in the halls may be appropriate. Johnny’s use of porn appears to be pervasive but is not severe or objectively offensive. Johnny’s comments to Mary are obnoxious, inappropriate, and unwelcomed, and should be addressed to ensure they stop, but are not severe, pervasive, or objectively offensive.</a:t>
            </a: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06D75E7C-C928-43D5-8ADB-0CCE86B660FD}"/>
              </a:ext>
            </a:extLst>
          </p:cNvPr>
          <p:cNvSpPr>
            <a:spLocks noGrp="1"/>
          </p:cNvSpPr>
          <p:nvPr>
            <p:ph idx="1"/>
          </p:nvPr>
        </p:nvSpPr>
        <p:spPr>
          <a:xfrm>
            <a:off x="5070020" y="1698170"/>
            <a:ext cx="6478513" cy="4516361"/>
          </a:xfrm>
        </p:spPr>
        <p:txBody>
          <a:bodyPr>
            <a:normAutofit/>
          </a:bodyPr>
          <a:lstStyle/>
          <a:p>
            <a:r>
              <a:rPr lang="en-US" sz="1700">
                <a:effectLst/>
                <a:latin typeface="Calibri" panose="020F0502020204030204" pitchFamily="34" charset="0"/>
                <a:ea typeface="Times New Roman" panose="02020603050405020304" pitchFamily="18" charset="0"/>
                <a:cs typeface="Calibri" panose="020F0502020204030204" pitchFamily="34" charset="0"/>
              </a:rPr>
              <a:t>Johnny and Mary live next door to one another on a co-ed res hall floor, and Mary complains that Johnny watches pornography in his room very loudly, and that she can hear the videos very clearly through the walls. In fact, she believes Johnny intentionally watches porn at an increased volume when he knows Mary is home. Sometimes if she leaves, Johnny seems to pause the pornography, pokes his head out of his room, watches her walk down the hallway, and she can hear him then return to watching porn. On Tuesday, Mary caught Johnny staring at her while she returned from the showers. She confronted him about this, and he said, “I’m just getting a mental image.” She could then hear him immediately start watching porn in his room. Later, Johnny said to Mary, “Thanks for earlier,” and smiled. Mary and several of her male and female floor mates (who also are upset with the pornography audio levels) file complaints with the TIXC.</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p>
            <a:endParaRPr lang="en-US" sz="1700"/>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806218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D57DC4-D99E-B8B1-FF9F-1DA88B0C6F10}"/>
              </a:ext>
            </a:extLst>
          </p:cNvPr>
          <p:cNvSpPr>
            <a:spLocks noGrp="1"/>
          </p:cNvSpPr>
          <p:nvPr>
            <p:ph type="title"/>
          </p:nvPr>
        </p:nvSpPr>
        <p:spPr>
          <a:xfrm>
            <a:off x="643467" y="1715891"/>
            <a:ext cx="4475967" cy="4498640"/>
          </a:xfrm>
        </p:spPr>
        <p:txBody>
          <a:bodyPr anchor="t">
            <a:normAutofit/>
          </a:bodyPr>
          <a:lstStyle/>
          <a:p>
            <a:r>
              <a:rPr lang="en-US" sz="3600" dirty="0"/>
              <a:t>Case Study 5 - </a:t>
            </a:r>
            <a:r>
              <a:rPr lang="en-US" sz="3600" dirty="0">
                <a:ea typeface="+mj-lt"/>
                <a:cs typeface="+mj-lt"/>
              </a:rPr>
              <a:t>Is this Severe, Pervasive, and Objectively Offensive?</a:t>
            </a: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06D75E7C-C928-43D5-8ADB-0CCE86B660FD}"/>
              </a:ext>
            </a:extLst>
          </p:cNvPr>
          <p:cNvSpPr>
            <a:spLocks noGrp="1"/>
          </p:cNvSpPr>
          <p:nvPr>
            <p:ph idx="1"/>
          </p:nvPr>
        </p:nvSpPr>
        <p:spPr>
          <a:xfrm>
            <a:off x="5070020" y="1698170"/>
            <a:ext cx="6478513" cy="4516361"/>
          </a:xfrm>
        </p:spPr>
        <p:txBody>
          <a:bodyPr vert="horz" lIns="91440" tIns="45720" rIns="91440" bIns="45720" rtlCol="0" anchor="t">
            <a:normAutofit/>
          </a:bodyPr>
          <a:lstStyle/>
          <a:p>
            <a:r>
              <a:rPr lang="en-US" sz="1700" dirty="0">
                <a:ea typeface="+mn-lt"/>
                <a:cs typeface="+mn-lt"/>
              </a:rPr>
              <a:t>A group of five women stand outside </a:t>
            </a:r>
            <a:r>
              <a:rPr lang="en-US" sz="1700" dirty="0">
                <a:effectLst/>
                <a:ea typeface="+mn-lt"/>
                <a:cs typeface="+mn-lt"/>
              </a:rPr>
              <a:t>the </a:t>
            </a:r>
            <a:r>
              <a:rPr lang="en-US" sz="1700" dirty="0">
                <a:ea typeface="+mn-lt"/>
                <a:cs typeface="+mn-lt"/>
              </a:rPr>
              <a:t>cafeteria rating </a:t>
            </a:r>
            <a:r>
              <a:rPr lang="en-US" sz="1700" dirty="0">
                <a:effectLst/>
                <a:ea typeface="+mn-lt"/>
                <a:cs typeface="+mn-lt"/>
              </a:rPr>
              <a:t>the </a:t>
            </a:r>
            <a:r>
              <a:rPr lang="en-US" sz="1700" dirty="0">
                <a:ea typeface="+mn-lt"/>
                <a:cs typeface="+mn-lt"/>
              </a:rPr>
              <a:t>“</a:t>
            </a:r>
            <a:r>
              <a:rPr lang="en-US" sz="1700" dirty="0" err="1">
                <a:ea typeface="+mn-lt"/>
                <a:cs typeface="+mn-lt"/>
              </a:rPr>
              <a:t>skankiness</a:t>
            </a:r>
            <a:r>
              <a:rPr lang="en-US" sz="1700" dirty="0">
                <a:ea typeface="+mn-lt"/>
                <a:cs typeface="+mn-lt"/>
              </a:rPr>
              <a:t>” of other women as they walk by</a:t>
            </a:r>
            <a:r>
              <a:rPr lang="en-US" sz="1700" dirty="0">
                <a:effectLst/>
                <a:ea typeface="+mn-lt"/>
                <a:cs typeface="+mn-lt"/>
              </a:rPr>
              <a:t>, </a:t>
            </a:r>
            <a:r>
              <a:rPr lang="en-US" sz="1700" dirty="0">
                <a:ea typeface="+mn-lt"/>
                <a:cs typeface="+mn-lt"/>
              </a:rPr>
              <a:t>using a ten-point scale</a:t>
            </a:r>
            <a:r>
              <a:rPr lang="en-US" sz="1700" dirty="0">
                <a:effectLst/>
                <a:ea typeface="+mn-lt"/>
                <a:cs typeface="+mn-lt"/>
              </a:rPr>
              <a:t>. </a:t>
            </a:r>
            <a:r>
              <a:rPr lang="en-US" sz="1700" dirty="0">
                <a:ea typeface="+mn-lt"/>
                <a:cs typeface="+mn-lt"/>
              </a:rPr>
              <a:t>They each write their ratings on individual small whiteboards</a:t>
            </a:r>
            <a:r>
              <a:rPr lang="en-US" sz="1700" dirty="0">
                <a:effectLst/>
                <a:ea typeface="+mn-lt"/>
                <a:cs typeface="+mn-lt"/>
              </a:rPr>
              <a:t>, </a:t>
            </a:r>
            <a:r>
              <a:rPr lang="en-US" sz="1700" dirty="0">
                <a:ea typeface="+mn-lt"/>
                <a:cs typeface="+mn-lt"/>
              </a:rPr>
              <a:t>then hold them up for all </a:t>
            </a:r>
            <a:r>
              <a:rPr lang="en-US" sz="1700" dirty="0">
                <a:effectLst/>
                <a:ea typeface="+mn-lt"/>
                <a:cs typeface="+mn-lt"/>
              </a:rPr>
              <a:t>to </a:t>
            </a:r>
            <a:r>
              <a:rPr lang="en-US" sz="1700" dirty="0">
                <a:ea typeface="+mn-lt"/>
                <a:cs typeface="+mn-lt"/>
              </a:rPr>
              <a:t>see. They also make comments on the white boards about </a:t>
            </a:r>
            <a:r>
              <a:rPr lang="en-US" sz="1700" dirty="0">
                <a:effectLst/>
                <a:ea typeface="+mn-lt"/>
                <a:cs typeface="+mn-lt"/>
              </a:rPr>
              <a:t>the </a:t>
            </a:r>
            <a:r>
              <a:rPr lang="en-US" sz="1700" dirty="0">
                <a:ea typeface="+mn-lt"/>
                <a:cs typeface="+mn-lt"/>
              </a:rPr>
              <a:t>number </a:t>
            </a:r>
            <a:r>
              <a:rPr lang="en-US" sz="1700" dirty="0">
                <a:effectLst/>
                <a:ea typeface="+mn-lt"/>
                <a:cs typeface="+mn-lt"/>
              </a:rPr>
              <a:t>of </a:t>
            </a:r>
            <a:r>
              <a:rPr lang="en-US" sz="1700" dirty="0">
                <a:ea typeface="+mn-lt"/>
                <a:cs typeface="+mn-lt"/>
              </a:rPr>
              <a:t>partners the rated women have had</a:t>
            </a:r>
            <a:r>
              <a:rPr lang="en-US" sz="1700" dirty="0">
                <a:effectLst/>
                <a:ea typeface="+mn-lt"/>
                <a:cs typeface="+mn-lt"/>
              </a:rPr>
              <a:t>, </a:t>
            </a:r>
            <a:r>
              <a:rPr lang="en-US" sz="1700" dirty="0">
                <a:ea typeface="+mn-lt"/>
                <a:cs typeface="+mn-lt"/>
              </a:rPr>
              <a:t>who they have been with</a:t>
            </a:r>
            <a:r>
              <a:rPr lang="en-US" sz="1700" dirty="0">
                <a:effectLst/>
                <a:ea typeface="+mn-lt"/>
                <a:cs typeface="+mn-lt"/>
              </a:rPr>
              <a:t>, </a:t>
            </a:r>
            <a:r>
              <a:rPr lang="en-US" sz="1700" dirty="0">
                <a:ea typeface="+mn-lt"/>
                <a:cs typeface="+mn-lt"/>
              </a:rPr>
              <a:t>their preferred positions</a:t>
            </a:r>
            <a:r>
              <a:rPr lang="en-US" sz="1700" dirty="0">
                <a:effectLst/>
                <a:ea typeface="+mn-lt"/>
                <a:cs typeface="+mn-lt"/>
              </a:rPr>
              <a:t>, </a:t>
            </a:r>
            <a:r>
              <a:rPr lang="en-US" sz="1700" dirty="0">
                <a:ea typeface="+mn-lt"/>
                <a:cs typeface="+mn-lt"/>
              </a:rPr>
              <a:t>etc</a:t>
            </a:r>
            <a:r>
              <a:rPr lang="en-US" sz="1700" dirty="0">
                <a:effectLst/>
                <a:ea typeface="+mn-lt"/>
                <a:cs typeface="+mn-lt"/>
              </a:rPr>
              <a:t>. </a:t>
            </a:r>
            <a:r>
              <a:rPr lang="en-US" sz="1700" dirty="0">
                <a:ea typeface="+mn-lt"/>
                <a:cs typeface="+mn-lt"/>
              </a:rPr>
              <a:t>The comments are snapped </a:t>
            </a:r>
            <a:r>
              <a:rPr lang="en-US" sz="1700" dirty="0">
                <a:effectLst/>
                <a:ea typeface="+mn-lt"/>
                <a:cs typeface="+mn-lt"/>
              </a:rPr>
              <a:t>and </a:t>
            </a:r>
            <a:r>
              <a:rPr lang="en-US" sz="1700" dirty="0">
                <a:ea typeface="+mn-lt"/>
                <a:cs typeface="+mn-lt"/>
              </a:rPr>
              <a:t>shared amongst </a:t>
            </a:r>
            <a:r>
              <a:rPr lang="en-US" sz="1700" dirty="0">
                <a:effectLst/>
                <a:ea typeface="+mn-lt"/>
                <a:cs typeface="+mn-lt"/>
              </a:rPr>
              <a:t>a </a:t>
            </a:r>
            <a:r>
              <a:rPr lang="en-US" sz="1700" dirty="0">
                <a:ea typeface="+mn-lt"/>
                <a:cs typeface="+mn-lt"/>
              </a:rPr>
              <a:t>large group of students </a:t>
            </a:r>
            <a:r>
              <a:rPr lang="en-US" sz="1700" dirty="0">
                <a:effectLst/>
                <a:ea typeface="+mn-lt"/>
                <a:cs typeface="+mn-lt"/>
              </a:rPr>
              <a:t>watching </a:t>
            </a:r>
            <a:r>
              <a:rPr lang="en-US" sz="1700" dirty="0">
                <a:ea typeface="+mn-lt"/>
                <a:cs typeface="+mn-lt"/>
              </a:rPr>
              <a:t>the spectacle</a:t>
            </a:r>
            <a:r>
              <a:rPr lang="en-US" sz="1700" dirty="0">
                <a:effectLst/>
                <a:ea typeface="+mn-lt"/>
                <a:cs typeface="+mn-lt"/>
              </a:rPr>
              <a:t>, </a:t>
            </a:r>
            <a:r>
              <a:rPr lang="en-US" sz="1700" dirty="0">
                <a:ea typeface="+mn-lt"/>
                <a:cs typeface="+mn-lt"/>
              </a:rPr>
              <a:t>some of whom know that the comments are accurate</a:t>
            </a:r>
            <a:r>
              <a:rPr lang="en-US" sz="1700" dirty="0">
                <a:effectLst/>
                <a:ea typeface="+mn-lt"/>
                <a:cs typeface="+mn-lt"/>
              </a:rPr>
              <a:t>, </a:t>
            </a:r>
            <a:r>
              <a:rPr lang="en-US" sz="1700" dirty="0">
                <a:ea typeface="+mn-lt"/>
                <a:cs typeface="+mn-lt"/>
              </a:rPr>
              <a:t>but are not things these women would want widely circulated</a:t>
            </a:r>
            <a:r>
              <a:rPr lang="en-US" sz="1700" dirty="0">
                <a:effectLst/>
                <a:ea typeface="+mn-lt"/>
                <a:cs typeface="+mn-lt"/>
              </a:rPr>
              <a:t>. </a:t>
            </a:r>
            <a:r>
              <a:rPr lang="en-US" sz="1700" dirty="0">
                <a:ea typeface="+mn-lt"/>
                <a:cs typeface="+mn-lt"/>
              </a:rPr>
              <a:t>Several </a:t>
            </a:r>
            <a:r>
              <a:rPr lang="en-US" sz="1700" dirty="0">
                <a:effectLst/>
                <a:ea typeface="+mn-lt"/>
                <a:cs typeface="+mn-lt"/>
              </a:rPr>
              <a:t>of </a:t>
            </a:r>
            <a:r>
              <a:rPr lang="en-US" sz="1700" dirty="0">
                <a:ea typeface="+mn-lt"/>
                <a:cs typeface="+mn-lt"/>
              </a:rPr>
              <a:t>the women </a:t>
            </a:r>
            <a:r>
              <a:rPr lang="en-US" sz="1700" dirty="0">
                <a:effectLst/>
                <a:ea typeface="+mn-lt"/>
                <a:cs typeface="+mn-lt"/>
              </a:rPr>
              <a:t>who are </a:t>
            </a:r>
            <a:r>
              <a:rPr lang="en-US" sz="1700" dirty="0">
                <a:ea typeface="+mn-lt"/>
                <a:cs typeface="+mn-lt"/>
              </a:rPr>
              <a:t>rated </a:t>
            </a:r>
            <a:r>
              <a:rPr lang="en-US" sz="1700" dirty="0">
                <a:effectLst/>
                <a:ea typeface="+mn-lt"/>
                <a:cs typeface="+mn-lt"/>
              </a:rPr>
              <a:t>file complaints.</a:t>
            </a:r>
          </a:p>
          <a:p>
            <a:endParaRPr lang="en-US" sz="1700"/>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4799764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D57DC4-D99E-B8B1-FF9F-1DA88B0C6F10}"/>
              </a:ext>
            </a:extLst>
          </p:cNvPr>
          <p:cNvSpPr>
            <a:spLocks noGrp="1"/>
          </p:cNvSpPr>
          <p:nvPr>
            <p:ph type="title"/>
          </p:nvPr>
        </p:nvSpPr>
        <p:spPr>
          <a:xfrm>
            <a:off x="643467" y="1715891"/>
            <a:ext cx="4475967" cy="4498640"/>
          </a:xfrm>
        </p:spPr>
        <p:txBody>
          <a:bodyPr anchor="t">
            <a:normAutofit/>
          </a:bodyPr>
          <a:lstStyle/>
          <a:p>
            <a:r>
              <a:rPr lang="en-US" sz="3600" dirty="0"/>
              <a:t>Case Study 5 - </a:t>
            </a:r>
            <a:r>
              <a:rPr lang="en-US" sz="3600" dirty="0">
                <a:ea typeface="+mj-lt"/>
                <a:cs typeface="+mj-lt"/>
              </a:rPr>
              <a:t>Is this Severe, Pervasive, and Objectively Offensive?</a:t>
            </a:r>
            <a:br>
              <a:rPr lang="en-US" sz="3600" dirty="0">
                <a:ea typeface="+mj-lt"/>
                <a:cs typeface="+mj-lt"/>
              </a:rPr>
            </a:br>
            <a:br>
              <a:rPr lang="en-US" sz="3600" dirty="0">
                <a:ea typeface="+mj-lt"/>
                <a:cs typeface="+mj-lt"/>
              </a:rPr>
            </a:br>
            <a:r>
              <a:rPr lang="en-US" sz="1600" dirty="0">
                <a:ea typeface="+mj-lt"/>
                <a:cs typeface="+mj-lt"/>
              </a:rPr>
              <a:t>This could be SPOO. The conduct is severe and pervasive. It’s arguably objectively offensive, but that can really only be determined by pursuing the formal resolution process. Violations of privacy are usually going to satisfy the severity element, but there is likely an interesting First Amendment debate to be had here. </a:t>
            </a:r>
          </a:p>
          <a:p>
            <a:endParaRPr lang="en-US" sz="3600" dirty="0">
              <a:ea typeface="+mj-lt"/>
              <a:cs typeface="+mj-lt"/>
            </a:endParaRP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06D75E7C-C928-43D5-8ADB-0CCE86B660FD}"/>
              </a:ext>
            </a:extLst>
          </p:cNvPr>
          <p:cNvSpPr>
            <a:spLocks noGrp="1"/>
          </p:cNvSpPr>
          <p:nvPr>
            <p:ph idx="1"/>
          </p:nvPr>
        </p:nvSpPr>
        <p:spPr>
          <a:xfrm>
            <a:off x="5070020" y="1698170"/>
            <a:ext cx="6478513" cy="4516361"/>
          </a:xfrm>
        </p:spPr>
        <p:txBody>
          <a:bodyPr vert="horz" lIns="91440" tIns="45720" rIns="91440" bIns="45720" rtlCol="0" anchor="t">
            <a:normAutofit/>
          </a:bodyPr>
          <a:lstStyle/>
          <a:p>
            <a:r>
              <a:rPr lang="en-US" sz="1700" dirty="0">
                <a:ea typeface="+mn-lt"/>
                <a:cs typeface="+mn-lt"/>
              </a:rPr>
              <a:t>A group of five women stand outside </a:t>
            </a:r>
            <a:r>
              <a:rPr lang="en-US" sz="1700" dirty="0">
                <a:effectLst/>
                <a:ea typeface="+mn-lt"/>
                <a:cs typeface="+mn-lt"/>
              </a:rPr>
              <a:t>the </a:t>
            </a:r>
            <a:r>
              <a:rPr lang="en-US" sz="1700" dirty="0">
                <a:ea typeface="+mn-lt"/>
                <a:cs typeface="+mn-lt"/>
              </a:rPr>
              <a:t>cafeteria rating </a:t>
            </a:r>
            <a:r>
              <a:rPr lang="en-US" sz="1700" dirty="0">
                <a:effectLst/>
                <a:ea typeface="+mn-lt"/>
                <a:cs typeface="+mn-lt"/>
              </a:rPr>
              <a:t>the </a:t>
            </a:r>
            <a:r>
              <a:rPr lang="en-US" sz="1700" dirty="0">
                <a:ea typeface="+mn-lt"/>
                <a:cs typeface="+mn-lt"/>
              </a:rPr>
              <a:t>“</a:t>
            </a:r>
            <a:r>
              <a:rPr lang="en-US" sz="1700" dirty="0" err="1">
                <a:ea typeface="+mn-lt"/>
                <a:cs typeface="+mn-lt"/>
              </a:rPr>
              <a:t>skankiness</a:t>
            </a:r>
            <a:r>
              <a:rPr lang="en-US" sz="1700" dirty="0">
                <a:ea typeface="+mn-lt"/>
                <a:cs typeface="+mn-lt"/>
              </a:rPr>
              <a:t>” of other women as they walk by</a:t>
            </a:r>
            <a:r>
              <a:rPr lang="en-US" sz="1700" dirty="0">
                <a:effectLst/>
                <a:ea typeface="+mn-lt"/>
                <a:cs typeface="+mn-lt"/>
              </a:rPr>
              <a:t>, </a:t>
            </a:r>
            <a:r>
              <a:rPr lang="en-US" sz="1700" dirty="0">
                <a:ea typeface="+mn-lt"/>
                <a:cs typeface="+mn-lt"/>
              </a:rPr>
              <a:t>using a ten-point scale</a:t>
            </a:r>
            <a:r>
              <a:rPr lang="en-US" sz="1700" dirty="0">
                <a:effectLst/>
                <a:ea typeface="+mn-lt"/>
                <a:cs typeface="+mn-lt"/>
              </a:rPr>
              <a:t>. </a:t>
            </a:r>
            <a:r>
              <a:rPr lang="en-US" sz="1700" dirty="0">
                <a:ea typeface="+mn-lt"/>
                <a:cs typeface="+mn-lt"/>
              </a:rPr>
              <a:t>They each write their ratings on individual small whiteboards</a:t>
            </a:r>
            <a:r>
              <a:rPr lang="en-US" sz="1700" dirty="0">
                <a:effectLst/>
                <a:ea typeface="+mn-lt"/>
                <a:cs typeface="+mn-lt"/>
              </a:rPr>
              <a:t>, </a:t>
            </a:r>
            <a:r>
              <a:rPr lang="en-US" sz="1700" dirty="0">
                <a:ea typeface="+mn-lt"/>
                <a:cs typeface="+mn-lt"/>
              </a:rPr>
              <a:t>then hold them up for all </a:t>
            </a:r>
            <a:r>
              <a:rPr lang="en-US" sz="1700" dirty="0">
                <a:effectLst/>
                <a:ea typeface="+mn-lt"/>
                <a:cs typeface="+mn-lt"/>
              </a:rPr>
              <a:t>to </a:t>
            </a:r>
            <a:r>
              <a:rPr lang="en-US" sz="1700" dirty="0">
                <a:ea typeface="+mn-lt"/>
                <a:cs typeface="+mn-lt"/>
              </a:rPr>
              <a:t>see. They also make comments on the white boards about </a:t>
            </a:r>
            <a:r>
              <a:rPr lang="en-US" sz="1700" dirty="0">
                <a:effectLst/>
                <a:ea typeface="+mn-lt"/>
                <a:cs typeface="+mn-lt"/>
              </a:rPr>
              <a:t>the </a:t>
            </a:r>
            <a:r>
              <a:rPr lang="en-US" sz="1700" dirty="0">
                <a:ea typeface="+mn-lt"/>
                <a:cs typeface="+mn-lt"/>
              </a:rPr>
              <a:t>number </a:t>
            </a:r>
            <a:r>
              <a:rPr lang="en-US" sz="1700" dirty="0">
                <a:effectLst/>
                <a:ea typeface="+mn-lt"/>
                <a:cs typeface="+mn-lt"/>
              </a:rPr>
              <a:t>of </a:t>
            </a:r>
            <a:r>
              <a:rPr lang="en-US" sz="1700" dirty="0">
                <a:ea typeface="+mn-lt"/>
                <a:cs typeface="+mn-lt"/>
              </a:rPr>
              <a:t>partners the rated women have had</a:t>
            </a:r>
            <a:r>
              <a:rPr lang="en-US" sz="1700" dirty="0">
                <a:effectLst/>
                <a:ea typeface="+mn-lt"/>
                <a:cs typeface="+mn-lt"/>
              </a:rPr>
              <a:t>, </a:t>
            </a:r>
            <a:r>
              <a:rPr lang="en-US" sz="1700" dirty="0">
                <a:ea typeface="+mn-lt"/>
                <a:cs typeface="+mn-lt"/>
              </a:rPr>
              <a:t>who they have been with</a:t>
            </a:r>
            <a:r>
              <a:rPr lang="en-US" sz="1700" dirty="0">
                <a:effectLst/>
                <a:ea typeface="+mn-lt"/>
                <a:cs typeface="+mn-lt"/>
              </a:rPr>
              <a:t>, </a:t>
            </a:r>
            <a:r>
              <a:rPr lang="en-US" sz="1700" dirty="0">
                <a:ea typeface="+mn-lt"/>
                <a:cs typeface="+mn-lt"/>
              </a:rPr>
              <a:t>their preferred positions</a:t>
            </a:r>
            <a:r>
              <a:rPr lang="en-US" sz="1700" dirty="0">
                <a:effectLst/>
                <a:ea typeface="+mn-lt"/>
                <a:cs typeface="+mn-lt"/>
              </a:rPr>
              <a:t>, </a:t>
            </a:r>
            <a:r>
              <a:rPr lang="en-US" sz="1700" dirty="0">
                <a:ea typeface="+mn-lt"/>
                <a:cs typeface="+mn-lt"/>
              </a:rPr>
              <a:t>etc</a:t>
            </a:r>
            <a:r>
              <a:rPr lang="en-US" sz="1700" dirty="0">
                <a:effectLst/>
                <a:ea typeface="+mn-lt"/>
                <a:cs typeface="+mn-lt"/>
              </a:rPr>
              <a:t>. </a:t>
            </a:r>
            <a:r>
              <a:rPr lang="en-US" sz="1700" dirty="0">
                <a:ea typeface="+mn-lt"/>
                <a:cs typeface="+mn-lt"/>
              </a:rPr>
              <a:t>The comments are snapped </a:t>
            </a:r>
            <a:r>
              <a:rPr lang="en-US" sz="1700" dirty="0">
                <a:effectLst/>
                <a:ea typeface="+mn-lt"/>
                <a:cs typeface="+mn-lt"/>
              </a:rPr>
              <a:t>and </a:t>
            </a:r>
            <a:r>
              <a:rPr lang="en-US" sz="1700" dirty="0">
                <a:ea typeface="+mn-lt"/>
                <a:cs typeface="+mn-lt"/>
              </a:rPr>
              <a:t>shared amongst </a:t>
            </a:r>
            <a:r>
              <a:rPr lang="en-US" sz="1700" dirty="0">
                <a:effectLst/>
                <a:ea typeface="+mn-lt"/>
                <a:cs typeface="+mn-lt"/>
              </a:rPr>
              <a:t>a </a:t>
            </a:r>
            <a:r>
              <a:rPr lang="en-US" sz="1700" dirty="0">
                <a:ea typeface="+mn-lt"/>
                <a:cs typeface="+mn-lt"/>
              </a:rPr>
              <a:t>large group of students </a:t>
            </a:r>
            <a:r>
              <a:rPr lang="en-US" sz="1700" dirty="0">
                <a:effectLst/>
                <a:ea typeface="+mn-lt"/>
                <a:cs typeface="+mn-lt"/>
              </a:rPr>
              <a:t>watching </a:t>
            </a:r>
            <a:r>
              <a:rPr lang="en-US" sz="1700" dirty="0">
                <a:ea typeface="+mn-lt"/>
                <a:cs typeface="+mn-lt"/>
              </a:rPr>
              <a:t>the spectacle</a:t>
            </a:r>
            <a:r>
              <a:rPr lang="en-US" sz="1700" dirty="0">
                <a:effectLst/>
                <a:ea typeface="+mn-lt"/>
                <a:cs typeface="+mn-lt"/>
              </a:rPr>
              <a:t>, </a:t>
            </a:r>
            <a:r>
              <a:rPr lang="en-US" sz="1700" dirty="0">
                <a:ea typeface="+mn-lt"/>
                <a:cs typeface="+mn-lt"/>
              </a:rPr>
              <a:t>some of whom know that the comments are accurate</a:t>
            </a:r>
            <a:r>
              <a:rPr lang="en-US" sz="1700" dirty="0">
                <a:effectLst/>
                <a:ea typeface="+mn-lt"/>
                <a:cs typeface="+mn-lt"/>
              </a:rPr>
              <a:t>, </a:t>
            </a:r>
            <a:r>
              <a:rPr lang="en-US" sz="1700" dirty="0">
                <a:ea typeface="+mn-lt"/>
                <a:cs typeface="+mn-lt"/>
              </a:rPr>
              <a:t>but are not things these women would want widely circulated</a:t>
            </a:r>
            <a:r>
              <a:rPr lang="en-US" sz="1700" dirty="0">
                <a:effectLst/>
                <a:ea typeface="+mn-lt"/>
                <a:cs typeface="+mn-lt"/>
              </a:rPr>
              <a:t>. </a:t>
            </a:r>
            <a:r>
              <a:rPr lang="en-US" sz="1700" dirty="0">
                <a:ea typeface="+mn-lt"/>
                <a:cs typeface="+mn-lt"/>
              </a:rPr>
              <a:t>Several </a:t>
            </a:r>
            <a:r>
              <a:rPr lang="en-US" sz="1700" dirty="0">
                <a:effectLst/>
                <a:ea typeface="+mn-lt"/>
                <a:cs typeface="+mn-lt"/>
              </a:rPr>
              <a:t>of </a:t>
            </a:r>
            <a:r>
              <a:rPr lang="en-US" sz="1700" dirty="0">
                <a:ea typeface="+mn-lt"/>
                <a:cs typeface="+mn-lt"/>
              </a:rPr>
              <a:t>the women </a:t>
            </a:r>
            <a:r>
              <a:rPr lang="en-US" sz="1700" dirty="0">
                <a:effectLst/>
                <a:ea typeface="+mn-lt"/>
                <a:cs typeface="+mn-lt"/>
              </a:rPr>
              <a:t>who are </a:t>
            </a:r>
            <a:r>
              <a:rPr lang="en-US" sz="1700" dirty="0">
                <a:ea typeface="+mn-lt"/>
                <a:cs typeface="+mn-lt"/>
              </a:rPr>
              <a:t>rated </a:t>
            </a:r>
            <a:r>
              <a:rPr lang="en-US" sz="1700" dirty="0">
                <a:effectLst/>
                <a:ea typeface="+mn-lt"/>
                <a:cs typeface="+mn-lt"/>
              </a:rPr>
              <a:t>file complaints.</a:t>
            </a:r>
          </a:p>
          <a:p>
            <a:endParaRPr lang="en-US" sz="1700"/>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12550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D57DC4-D99E-B8B1-FF9F-1DA88B0C6F10}"/>
              </a:ext>
            </a:extLst>
          </p:cNvPr>
          <p:cNvSpPr>
            <a:spLocks noGrp="1"/>
          </p:cNvSpPr>
          <p:nvPr>
            <p:ph type="title"/>
          </p:nvPr>
        </p:nvSpPr>
        <p:spPr>
          <a:xfrm>
            <a:off x="680190" y="3203168"/>
            <a:ext cx="11067726" cy="569291"/>
          </a:xfrm>
        </p:spPr>
        <p:txBody>
          <a:bodyPr anchor="t">
            <a:normAutofit/>
          </a:bodyPr>
          <a:lstStyle/>
          <a:p>
            <a:r>
              <a:rPr lang="en-US" sz="3200" dirty="0">
                <a:ea typeface="+mj-lt"/>
                <a:cs typeface="+mj-lt"/>
              </a:rPr>
              <a:t>Would you like to take a 5 min break or move through?</a:t>
            </a:r>
          </a:p>
          <a:p>
            <a:endParaRPr lang="en-US" sz="3600" dirty="0">
              <a:ea typeface="+mj-lt"/>
              <a:cs typeface="+mj-lt"/>
            </a:endParaRP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8020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189306-04D9-4982-9EBE-938B344A1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102C4642-2AB4-49A1-89D9-3E5C01E99D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2577" y="1372793"/>
            <a:ext cx="6135300" cy="5537781"/>
          </a:xfrm>
          <a:custGeom>
            <a:avLst/>
            <a:gdLst>
              <a:gd name="connsiteX0" fmla="*/ 0 w 6135300"/>
              <a:gd name="connsiteY0" fmla="*/ 0 h 5537781"/>
              <a:gd name="connsiteX1" fmla="*/ 6135300 w 6135300"/>
              <a:gd name="connsiteY1" fmla="*/ 0 h 5537781"/>
              <a:gd name="connsiteX2" fmla="*/ 6135300 w 6135300"/>
              <a:gd name="connsiteY2" fmla="*/ 3548931 h 5537781"/>
              <a:gd name="connsiteX3" fmla="*/ 4146451 w 6135300"/>
              <a:gd name="connsiteY3" fmla="*/ 5537781 h 5537781"/>
              <a:gd name="connsiteX4" fmla="*/ 0 w 6135300"/>
              <a:gd name="connsiteY4" fmla="*/ 1391331 h 5537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5537781">
                <a:moveTo>
                  <a:pt x="0" y="0"/>
                </a:moveTo>
                <a:lnTo>
                  <a:pt x="6135300" y="0"/>
                </a:lnTo>
                <a:lnTo>
                  <a:pt x="6135300" y="3548931"/>
                </a:lnTo>
                <a:lnTo>
                  <a:pt x="4146451" y="5537781"/>
                </a:lnTo>
                <a:lnTo>
                  <a:pt x="0" y="1391331"/>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82EAAEF9-78E9-4B67-93B4-CD09F757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069931" y="-1536286"/>
            <a:ext cx="6135300" cy="6135298"/>
          </a:xfrm>
          <a:custGeom>
            <a:avLst/>
            <a:gdLst>
              <a:gd name="connsiteX0" fmla="*/ 0 w 6135300"/>
              <a:gd name="connsiteY0" fmla="*/ 3971712 h 6135298"/>
              <a:gd name="connsiteX1" fmla="*/ 3971712 w 6135300"/>
              <a:gd name="connsiteY1" fmla="*/ 0 h 6135298"/>
              <a:gd name="connsiteX2" fmla="*/ 6135300 w 6135300"/>
              <a:gd name="connsiteY2" fmla="*/ 0 h 6135298"/>
              <a:gd name="connsiteX3" fmla="*/ 6135300 w 6135300"/>
              <a:gd name="connsiteY3" fmla="*/ 6135298 h 6135298"/>
              <a:gd name="connsiteX4" fmla="*/ 0 w 6135300"/>
              <a:gd name="connsiteY4" fmla="*/ 6135298 h 6135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6135298">
                <a:moveTo>
                  <a:pt x="0" y="3971712"/>
                </a:moveTo>
                <a:lnTo>
                  <a:pt x="3971712" y="0"/>
                </a:lnTo>
                <a:lnTo>
                  <a:pt x="6135300" y="0"/>
                </a:lnTo>
                <a:lnTo>
                  <a:pt x="6135300" y="6135298"/>
                </a:lnTo>
                <a:lnTo>
                  <a:pt x="0" y="6135298"/>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2CE23D09-8BA3-4FEE-892D-ACE847DC0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050242" y="292975"/>
            <a:ext cx="5056735" cy="9206602"/>
          </a:xfrm>
          <a:custGeom>
            <a:avLst/>
            <a:gdLst>
              <a:gd name="connsiteX0" fmla="*/ 0 w 5053652"/>
              <a:gd name="connsiteY0" fmla="*/ 209273 h 9200989"/>
              <a:gd name="connsiteX1" fmla="*/ 209274 w 5053652"/>
              <a:gd name="connsiteY1" fmla="*/ 0 h 9200989"/>
              <a:gd name="connsiteX2" fmla="*/ 5053652 w 5053652"/>
              <a:gd name="connsiteY2" fmla="*/ 4844379 h 9200989"/>
              <a:gd name="connsiteX3" fmla="*/ 697042 w 5053652"/>
              <a:gd name="connsiteY3" fmla="*/ 9200989 h 9200989"/>
              <a:gd name="connsiteX4" fmla="*/ 0 w 5053652"/>
              <a:gd name="connsiteY4" fmla="*/ 9200989 h 9200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3652" h="9200989">
                <a:moveTo>
                  <a:pt x="0" y="209273"/>
                </a:moveTo>
                <a:lnTo>
                  <a:pt x="209274" y="0"/>
                </a:lnTo>
                <a:lnTo>
                  <a:pt x="5053652" y="4844379"/>
                </a:lnTo>
                <a:lnTo>
                  <a:pt x="697042" y="9200989"/>
                </a:lnTo>
                <a:lnTo>
                  <a:pt x="0" y="9200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Rectangle 16">
            <a:extLst>
              <a:ext uri="{FF2B5EF4-FFF2-40B4-BE49-F238E27FC236}">
                <a16:creationId xmlns:a16="http://schemas.microsoft.com/office/drawing/2014/main" id="{5707F116-8EC0-4822-9067-186AC8C96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38684" y="1316432"/>
            <a:ext cx="4225136" cy="422513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Freeform: Shape 18">
            <a:extLst>
              <a:ext uri="{FF2B5EF4-FFF2-40B4-BE49-F238E27FC236}">
                <a16:creationId xmlns:a16="http://schemas.microsoft.com/office/drawing/2014/main" id="{6BFBE7AA-40DE-4FE5-B385-5CA874501B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563919" y="753376"/>
            <a:ext cx="5353835" cy="5353835"/>
          </a:xfrm>
          <a:custGeom>
            <a:avLst/>
            <a:gdLst>
              <a:gd name="connsiteX0" fmla="*/ 690506 w 5353835"/>
              <a:gd name="connsiteY0" fmla="*/ 5273742 h 5353835"/>
              <a:gd name="connsiteX1" fmla="*/ 4927602 w 5353835"/>
              <a:gd name="connsiteY1" fmla="*/ 5273742 h 5353835"/>
              <a:gd name="connsiteX2" fmla="*/ 4847509 w 5353835"/>
              <a:gd name="connsiteY2" fmla="*/ 5353835 h 5353835"/>
              <a:gd name="connsiteX3" fmla="*/ 770599 w 5353835"/>
              <a:gd name="connsiteY3" fmla="*/ 5353835 h 5353835"/>
              <a:gd name="connsiteX4" fmla="*/ 422575 w 5353835"/>
              <a:gd name="connsiteY4" fmla="*/ 80093 h 5353835"/>
              <a:gd name="connsiteX5" fmla="*/ 502668 w 5353835"/>
              <a:gd name="connsiteY5" fmla="*/ 0 h 5353835"/>
              <a:gd name="connsiteX6" fmla="*/ 5353835 w 5353835"/>
              <a:gd name="connsiteY6" fmla="*/ 0 h 5353835"/>
              <a:gd name="connsiteX7" fmla="*/ 5353835 w 5353835"/>
              <a:gd name="connsiteY7" fmla="*/ 4847509 h 5353835"/>
              <a:gd name="connsiteX8" fmla="*/ 5273742 w 5353835"/>
              <a:gd name="connsiteY8" fmla="*/ 4927602 h 5353835"/>
              <a:gd name="connsiteX9" fmla="*/ 5273742 w 5353835"/>
              <a:gd name="connsiteY9" fmla="*/ 80093 h 5353835"/>
              <a:gd name="connsiteX10" fmla="*/ 0 w 5353835"/>
              <a:gd name="connsiteY10" fmla="*/ 502667 h 5353835"/>
              <a:gd name="connsiteX11" fmla="*/ 80093 w 5353835"/>
              <a:gd name="connsiteY11" fmla="*/ 422574 h 5353835"/>
              <a:gd name="connsiteX12" fmla="*/ 80093 w 5353835"/>
              <a:gd name="connsiteY12" fmla="*/ 4663329 h 5353835"/>
              <a:gd name="connsiteX13" fmla="*/ 0 w 5353835"/>
              <a:gd name="connsiteY13" fmla="*/ 4583236 h 535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3835" h="5353835">
                <a:moveTo>
                  <a:pt x="690506" y="5273742"/>
                </a:moveTo>
                <a:lnTo>
                  <a:pt x="4927602" y="5273742"/>
                </a:lnTo>
                <a:lnTo>
                  <a:pt x="4847509" y="5353835"/>
                </a:lnTo>
                <a:lnTo>
                  <a:pt x="770599" y="5353835"/>
                </a:lnTo>
                <a:close/>
                <a:moveTo>
                  <a:pt x="422575" y="80093"/>
                </a:moveTo>
                <a:lnTo>
                  <a:pt x="502668" y="0"/>
                </a:lnTo>
                <a:lnTo>
                  <a:pt x="5353835" y="0"/>
                </a:lnTo>
                <a:lnTo>
                  <a:pt x="5353835" y="4847509"/>
                </a:lnTo>
                <a:lnTo>
                  <a:pt x="5273742" y="4927602"/>
                </a:lnTo>
                <a:lnTo>
                  <a:pt x="5273742" y="80093"/>
                </a:lnTo>
                <a:close/>
                <a:moveTo>
                  <a:pt x="0" y="502667"/>
                </a:moveTo>
                <a:lnTo>
                  <a:pt x="80093" y="422574"/>
                </a:lnTo>
                <a:lnTo>
                  <a:pt x="80093" y="4663329"/>
                </a:lnTo>
                <a:lnTo>
                  <a:pt x="0" y="4583236"/>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 name="Title 3">
            <a:extLst>
              <a:ext uri="{FF2B5EF4-FFF2-40B4-BE49-F238E27FC236}">
                <a16:creationId xmlns:a16="http://schemas.microsoft.com/office/drawing/2014/main" id="{F35EBFD5-2A2D-4552-109E-624FF953F75B}"/>
              </a:ext>
            </a:extLst>
          </p:cNvPr>
          <p:cNvSpPr>
            <a:spLocks noGrp="1"/>
          </p:cNvSpPr>
          <p:nvPr>
            <p:ph type="title"/>
          </p:nvPr>
        </p:nvSpPr>
        <p:spPr>
          <a:xfrm>
            <a:off x="1116701" y="2452526"/>
            <a:ext cx="4248318" cy="1952947"/>
          </a:xfrm>
          <a:noFill/>
        </p:spPr>
        <p:txBody>
          <a:bodyPr vert="horz" lIns="91440" tIns="45720" rIns="91440" bIns="45720" rtlCol="0" anchor="ctr">
            <a:normAutofit/>
          </a:bodyPr>
          <a:lstStyle/>
          <a:p>
            <a:pPr algn="ctr"/>
            <a:r>
              <a:rPr lang="en-US" sz="3600" kern="1200">
                <a:solidFill>
                  <a:srgbClr val="080808"/>
                </a:solidFill>
                <a:latin typeface="+mj-lt"/>
                <a:ea typeface="+mj-ea"/>
                <a:cs typeface="+mj-cs"/>
              </a:rPr>
              <a:t>Revisiting Credibility Assessments</a:t>
            </a:r>
          </a:p>
        </p:txBody>
      </p:sp>
      <p:sp>
        <p:nvSpPr>
          <p:cNvPr id="21" name="Isosceles Triangle 20">
            <a:extLst>
              <a:ext uri="{FF2B5EF4-FFF2-40B4-BE49-F238E27FC236}">
                <a16:creationId xmlns:a16="http://schemas.microsoft.com/office/drawing/2014/main" id="{41ACE746-85D5-45EE-8944-61B542B392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026569" y="0"/>
            <a:ext cx="3216074" cy="1608038"/>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00BB3E03-CC38-4FA6-9A99-701C62D05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6059" y="4738109"/>
            <a:ext cx="4239780" cy="2119891"/>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97313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Analogue wall clock">
            <a:extLst>
              <a:ext uri="{FF2B5EF4-FFF2-40B4-BE49-F238E27FC236}">
                <a16:creationId xmlns:a16="http://schemas.microsoft.com/office/drawing/2014/main" id="{E8D73D58-63D5-6069-DBB6-38FEF5444F14}"/>
              </a:ext>
            </a:extLst>
          </p:cNvPr>
          <p:cNvPicPr>
            <a:picLocks noChangeAspect="1"/>
          </p:cNvPicPr>
          <p:nvPr/>
        </p:nvPicPr>
        <p:blipFill rotWithShape="1">
          <a:blip r:embed="rId3">
            <a:alphaModFix amt="35000"/>
          </a:blip>
          <a:srcRect t="6529" r="1" b="8915"/>
          <a:stretch/>
        </p:blipFill>
        <p:spPr>
          <a:xfrm>
            <a:off x="-4243" y="10"/>
            <a:ext cx="12196243" cy="6857990"/>
          </a:xfrm>
          <a:prstGeom prst="rect">
            <a:avLst/>
          </a:prstGeom>
        </p:spPr>
      </p:pic>
      <p:sp>
        <p:nvSpPr>
          <p:cNvPr id="4" name="Title 3">
            <a:extLst>
              <a:ext uri="{FF2B5EF4-FFF2-40B4-BE49-F238E27FC236}">
                <a16:creationId xmlns:a16="http://schemas.microsoft.com/office/drawing/2014/main" id="{B6597E6C-D0A9-12E4-C4FD-00EF432BBD71}"/>
              </a:ext>
            </a:extLst>
          </p:cNvPr>
          <p:cNvSpPr>
            <a:spLocks noGrp="1"/>
          </p:cNvSpPr>
          <p:nvPr>
            <p:ph type="title"/>
          </p:nvPr>
        </p:nvSpPr>
        <p:spPr>
          <a:xfrm>
            <a:off x="643467" y="321734"/>
            <a:ext cx="10905066" cy="1135737"/>
          </a:xfrm>
        </p:spPr>
        <p:txBody>
          <a:bodyPr>
            <a:normAutofit/>
          </a:bodyPr>
          <a:lstStyle/>
          <a:p>
            <a:r>
              <a:rPr lang="en-US" sz="3600"/>
              <a:t>ATIXA 20- Minutes to Trained: Part 2</a:t>
            </a:r>
          </a:p>
        </p:txBody>
      </p:sp>
      <p:sp>
        <p:nvSpPr>
          <p:cNvPr id="7" name="Content Placeholder 6">
            <a:extLst>
              <a:ext uri="{FF2B5EF4-FFF2-40B4-BE49-F238E27FC236}">
                <a16:creationId xmlns:a16="http://schemas.microsoft.com/office/drawing/2014/main" id="{2E8C9867-91D3-F14A-D784-8CCCA0F03670}"/>
              </a:ext>
            </a:extLst>
          </p:cNvPr>
          <p:cNvSpPr>
            <a:spLocks noGrp="1"/>
          </p:cNvSpPr>
          <p:nvPr>
            <p:ph idx="1"/>
          </p:nvPr>
        </p:nvSpPr>
        <p:spPr>
          <a:xfrm>
            <a:off x="643467" y="1782981"/>
            <a:ext cx="10905066" cy="4393982"/>
          </a:xfrm>
        </p:spPr>
        <p:txBody>
          <a:bodyPr>
            <a:normAutofit/>
          </a:bodyPr>
          <a:lstStyle/>
          <a:p>
            <a:r>
              <a:rPr lang="en-US" sz="2000">
                <a:hlinkClick r:id="rId4"/>
              </a:rPr>
              <a:t>Assessing Credibility Part 2: 20-Minutes-to...Trained - ATIXA</a:t>
            </a:r>
            <a:endParaRPr lang="en-US" sz="2000"/>
          </a:p>
        </p:txBody>
      </p:sp>
      <p:sp>
        <p:nvSpPr>
          <p:cNvPr id="15" name="Rectangle 1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79961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Analogue wall clock">
            <a:extLst>
              <a:ext uri="{FF2B5EF4-FFF2-40B4-BE49-F238E27FC236}">
                <a16:creationId xmlns:a16="http://schemas.microsoft.com/office/drawing/2014/main" id="{E8D73D58-63D5-6069-DBB6-38FEF5444F14}"/>
              </a:ext>
            </a:extLst>
          </p:cNvPr>
          <p:cNvPicPr>
            <a:picLocks noChangeAspect="1"/>
          </p:cNvPicPr>
          <p:nvPr/>
        </p:nvPicPr>
        <p:blipFill rotWithShape="1">
          <a:blip r:embed="rId3">
            <a:alphaModFix amt="35000"/>
          </a:blip>
          <a:srcRect t="6529" r="1" b="8915"/>
          <a:stretch/>
        </p:blipFill>
        <p:spPr>
          <a:xfrm>
            <a:off x="-4243" y="10"/>
            <a:ext cx="12196243" cy="6857990"/>
          </a:xfrm>
          <a:prstGeom prst="rect">
            <a:avLst/>
          </a:prstGeom>
        </p:spPr>
      </p:pic>
      <p:sp>
        <p:nvSpPr>
          <p:cNvPr id="4" name="Title 3">
            <a:extLst>
              <a:ext uri="{FF2B5EF4-FFF2-40B4-BE49-F238E27FC236}">
                <a16:creationId xmlns:a16="http://schemas.microsoft.com/office/drawing/2014/main" id="{B6597E6C-D0A9-12E4-C4FD-00EF432BBD71}"/>
              </a:ext>
            </a:extLst>
          </p:cNvPr>
          <p:cNvSpPr>
            <a:spLocks noGrp="1"/>
          </p:cNvSpPr>
          <p:nvPr>
            <p:ph type="title"/>
          </p:nvPr>
        </p:nvSpPr>
        <p:spPr>
          <a:xfrm>
            <a:off x="643467" y="321734"/>
            <a:ext cx="10905066" cy="1135737"/>
          </a:xfrm>
        </p:spPr>
        <p:txBody>
          <a:bodyPr>
            <a:normAutofit/>
          </a:bodyPr>
          <a:lstStyle/>
          <a:p>
            <a:r>
              <a:rPr lang="en-US" sz="3600" dirty="0"/>
              <a:t>Case Study- Harriet</a:t>
            </a:r>
          </a:p>
        </p:txBody>
      </p:sp>
      <p:sp>
        <p:nvSpPr>
          <p:cNvPr id="7" name="Content Placeholder 6">
            <a:extLst>
              <a:ext uri="{FF2B5EF4-FFF2-40B4-BE49-F238E27FC236}">
                <a16:creationId xmlns:a16="http://schemas.microsoft.com/office/drawing/2014/main" id="{2E8C9867-91D3-F14A-D784-8CCCA0F03670}"/>
              </a:ext>
            </a:extLst>
          </p:cNvPr>
          <p:cNvSpPr>
            <a:spLocks noGrp="1"/>
          </p:cNvSpPr>
          <p:nvPr>
            <p:ph idx="1"/>
          </p:nvPr>
        </p:nvSpPr>
        <p:spPr>
          <a:xfrm>
            <a:off x="643467" y="1782981"/>
            <a:ext cx="10905066" cy="4393982"/>
          </a:xfrm>
        </p:spPr>
        <p:txBody>
          <a:bodyPr vert="horz" lIns="91440" tIns="45720" rIns="91440" bIns="45720" rtlCol="0" anchor="t">
            <a:normAutofit/>
          </a:bodyPr>
          <a:lstStyle/>
          <a:p>
            <a:r>
              <a:rPr lang="en-US" sz="2000" dirty="0">
                <a:ea typeface="+mn-lt"/>
                <a:cs typeface="+mn-lt"/>
              </a:rPr>
              <a:t>Harriet is the dean of the college. Her son, Bob, just took a job as a maintenance technician for the boiler room. Bob works the night shift and rarely sees Harriet at work. Most people don’t even know the two are related. A month after Bob started, Harriet was accused of sexually harassing an employee in her office. Bob happened to be in the outer office working on ventilation at the time the incident allegedly occurred. Harriet vehemently denies the allegation, and Bob is a critical witness. Bob can testify to the demeanor of the reporting party before and after the meeting, and to what he did or did not overhear during their meeting.</a:t>
            </a:r>
          </a:p>
          <a:p>
            <a:pPr lvl="1"/>
            <a:r>
              <a:rPr lang="en-US" sz="1600" dirty="0">
                <a:ea typeface="+mn-lt"/>
                <a:cs typeface="+mn-lt"/>
              </a:rPr>
              <a:t>How is Bob’s testimony corroborative of Harriet’s testimony? What elements add/detract from Bob’s credibility?</a:t>
            </a:r>
          </a:p>
          <a:p>
            <a:pPr lvl="1"/>
            <a:r>
              <a:rPr lang="en-US" sz="1600" dirty="0">
                <a:ea typeface="+mn-lt"/>
                <a:cs typeface="+mn-lt"/>
              </a:rPr>
              <a:t>How might the reporting party bolster their credibility?</a:t>
            </a:r>
          </a:p>
          <a:p>
            <a:pPr lvl="1"/>
            <a:r>
              <a:rPr lang="en-US" sz="1600" dirty="0">
                <a:ea typeface="+mn-lt"/>
                <a:cs typeface="+mn-lt"/>
              </a:rPr>
              <a:t>In the absence of additional, obvious evidence, what other information might help determine Bob’s credibility?</a:t>
            </a:r>
            <a:endParaRPr lang="en-US" sz="1600" dirty="0">
              <a:cs typeface="Calibri"/>
            </a:endParaRPr>
          </a:p>
        </p:txBody>
      </p:sp>
      <p:sp>
        <p:nvSpPr>
          <p:cNvPr id="15" name="Rectangle 1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72179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6B31F-B8BB-6FCF-DBFD-07B459F4D49E}"/>
              </a:ext>
            </a:extLst>
          </p:cNvPr>
          <p:cNvSpPr>
            <a:spLocks noGrp="1"/>
          </p:cNvSpPr>
          <p:nvPr>
            <p:ph type="title"/>
          </p:nvPr>
        </p:nvSpPr>
        <p:spPr/>
        <p:txBody>
          <a:bodyPr/>
          <a:lstStyle/>
          <a:p>
            <a:r>
              <a:rPr lang="en-US" dirty="0"/>
              <a:t>Credibility Examples</a:t>
            </a:r>
          </a:p>
        </p:txBody>
      </p:sp>
      <p:sp>
        <p:nvSpPr>
          <p:cNvPr id="6" name="Content Placeholder 5">
            <a:extLst>
              <a:ext uri="{FF2B5EF4-FFF2-40B4-BE49-F238E27FC236}">
                <a16:creationId xmlns:a16="http://schemas.microsoft.com/office/drawing/2014/main" id="{8DB9D420-0ADB-3442-CE94-62E556BF2B6A}"/>
              </a:ext>
            </a:extLst>
          </p:cNvPr>
          <p:cNvSpPr txBox="1">
            <a:spLocks noGrp="1"/>
          </p:cNvSpPr>
          <p:nvPr>
            <p:ph idx="1"/>
          </p:nvPr>
        </p:nvSpPr>
        <p:spPr>
          <a:prstGeom prst="rect">
            <a:avLst/>
          </a:prstGeom>
          <a:noFill/>
        </p:spPr>
        <p:txBody>
          <a:bodyPr wrap="square">
            <a:spAutoFit/>
          </a:bodyPr>
          <a:lstStyle/>
          <a:p>
            <a:r>
              <a:rPr lang="en-US" dirty="0"/>
              <a:t>Reference Document</a:t>
            </a:r>
          </a:p>
          <a:p>
            <a:pPr lvl="1"/>
            <a:endParaRPr lang="en-US" dirty="0"/>
          </a:p>
        </p:txBody>
      </p:sp>
      <p:sp>
        <p:nvSpPr>
          <p:cNvPr id="7" name="TextBox 6">
            <a:extLst>
              <a:ext uri="{FF2B5EF4-FFF2-40B4-BE49-F238E27FC236}">
                <a16:creationId xmlns:a16="http://schemas.microsoft.com/office/drawing/2014/main" id="{0439F65E-4A4D-0D50-B537-5FDC571A5B96}"/>
              </a:ext>
            </a:extLst>
          </p:cNvPr>
          <p:cNvSpPr txBox="1"/>
          <p:nvPr/>
        </p:nvSpPr>
        <p:spPr>
          <a:xfrm>
            <a:off x="1085754" y="2455769"/>
            <a:ext cx="6097554" cy="369332"/>
          </a:xfrm>
          <a:prstGeom prst="rect">
            <a:avLst/>
          </a:prstGeom>
          <a:noFill/>
        </p:spPr>
        <p:txBody>
          <a:bodyPr wrap="square">
            <a:spAutoFit/>
          </a:bodyPr>
          <a:lstStyle/>
          <a:p>
            <a:r>
              <a:rPr lang="en-US" dirty="0">
                <a:hlinkClick r:id="rId3"/>
              </a:rPr>
              <a:t>Microsoft Word - TOW 1.16.19.doc (atixa.org)</a:t>
            </a:r>
            <a:endParaRPr lang="en-US" dirty="0"/>
          </a:p>
        </p:txBody>
      </p:sp>
    </p:spTree>
    <p:extLst>
      <p:ext uri="{BB962C8B-B14F-4D97-AF65-F5344CB8AC3E}">
        <p14:creationId xmlns:p14="http://schemas.microsoft.com/office/powerpoint/2010/main" val="3485321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189306-04D9-4982-9EBE-938B344A1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102C4642-2AB4-49A1-89D9-3E5C01E99D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2577" y="1372793"/>
            <a:ext cx="6135300" cy="5537781"/>
          </a:xfrm>
          <a:custGeom>
            <a:avLst/>
            <a:gdLst>
              <a:gd name="connsiteX0" fmla="*/ 0 w 6135300"/>
              <a:gd name="connsiteY0" fmla="*/ 0 h 5537781"/>
              <a:gd name="connsiteX1" fmla="*/ 6135300 w 6135300"/>
              <a:gd name="connsiteY1" fmla="*/ 0 h 5537781"/>
              <a:gd name="connsiteX2" fmla="*/ 6135300 w 6135300"/>
              <a:gd name="connsiteY2" fmla="*/ 3548931 h 5537781"/>
              <a:gd name="connsiteX3" fmla="*/ 4146451 w 6135300"/>
              <a:gd name="connsiteY3" fmla="*/ 5537781 h 5537781"/>
              <a:gd name="connsiteX4" fmla="*/ 0 w 6135300"/>
              <a:gd name="connsiteY4" fmla="*/ 1391331 h 5537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5537781">
                <a:moveTo>
                  <a:pt x="0" y="0"/>
                </a:moveTo>
                <a:lnTo>
                  <a:pt x="6135300" y="0"/>
                </a:lnTo>
                <a:lnTo>
                  <a:pt x="6135300" y="3548931"/>
                </a:lnTo>
                <a:lnTo>
                  <a:pt x="4146451" y="5537781"/>
                </a:lnTo>
                <a:lnTo>
                  <a:pt x="0" y="1391331"/>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82EAAEF9-78E9-4B67-93B4-CD09F757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069931" y="-1536286"/>
            <a:ext cx="6135300" cy="6135298"/>
          </a:xfrm>
          <a:custGeom>
            <a:avLst/>
            <a:gdLst>
              <a:gd name="connsiteX0" fmla="*/ 0 w 6135300"/>
              <a:gd name="connsiteY0" fmla="*/ 3971712 h 6135298"/>
              <a:gd name="connsiteX1" fmla="*/ 3971712 w 6135300"/>
              <a:gd name="connsiteY1" fmla="*/ 0 h 6135298"/>
              <a:gd name="connsiteX2" fmla="*/ 6135300 w 6135300"/>
              <a:gd name="connsiteY2" fmla="*/ 0 h 6135298"/>
              <a:gd name="connsiteX3" fmla="*/ 6135300 w 6135300"/>
              <a:gd name="connsiteY3" fmla="*/ 6135298 h 6135298"/>
              <a:gd name="connsiteX4" fmla="*/ 0 w 6135300"/>
              <a:gd name="connsiteY4" fmla="*/ 6135298 h 6135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6135298">
                <a:moveTo>
                  <a:pt x="0" y="3971712"/>
                </a:moveTo>
                <a:lnTo>
                  <a:pt x="3971712" y="0"/>
                </a:lnTo>
                <a:lnTo>
                  <a:pt x="6135300" y="0"/>
                </a:lnTo>
                <a:lnTo>
                  <a:pt x="6135300" y="6135298"/>
                </a:lnTo>
                <a:lnTo>
                  <a:pt x="0" y="6135298"/>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CE23D09-8BA3-4FEE-892D-ACE847DC0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050242" y="292975"/>
            <a:ext cx="5056735" cy="9206602"/>
          </a:xfrm>
          <a:custGeom>
            <a:avLst/>
            <a:gdLst>
              <a:gd name="connsiteX0" fmla="*/ 0 w 5053652"/>
              <a:gd name="connsiteY0" fmla="*/ 209273 h 9200989"/>
              <a:gd name="connsiteX1" fmla="*/ 209274 w 5053652"/>
              <a:gd name="connsiteY1" fmla="*/ 0 h 9200989"/>
              <a:gd name="connsiteX2" fmla="*/ 5053652 w 5053652"/>
              <a:gd name="connsiteY2" fmla="*/ 4844379 h 9200989"/>
              <a:gd name="connsiteX3" fmla="*/ 697042 w 5053652"/>
              <a:gd name="connsiteY3" fmla="*/ 9200989 h 9200989"/>
              <a:gd name="connsiteX4" fmla="*/ 0 w 5053652"/>
              <a:gd name="connsiteY4" fmla="*/ 9200989 h 9200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3652" h="9200989">
                <a:moveTo>
                  <a:pt x="0" y="209273"/>
                </a:moveTo>
                <a:lnTo>
                  <a:pt x="209274" y="0"/>
                </a:lnTo>
                <a:lnTo>
                  <a:pt x="5053652" y="4844379"/>
                </a:lnTo>
                <a:lnTo>
                  <a:pt x="697042" y="9200989"/>
                </a:lnTo>
                <a:lnTo>
                  <a:pt x="0" y="9200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Rectangle 17">
            <a:extLst>
              <a:ext uri="{FF2B5EF4-FFF2-40B4-BE49-F238E27FC236}">
                <a16:creationId xmlns:a16="http://schemas.microsoft.com/office/drawing/2014/main" id="{5707F116-8EC0-4822-9067-186AC8C96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38684" y="1316432"/>
            <a:ext cx="4225136" cy="422513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Freeform: Shape 19">
            <a:extLst>
              <a:ext uri="{FF2B5EF4-FFF2-40B4-BE49-F238E27FC236}">
                <a16:creationId xmlns:a16="http://schemas.microsoft.com/office/drawing/2014/main" id="{6BFBE7AA-40DE-4FE5-B385-5CA874501B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563919" y="753376"/>
            <a:ext cx="5353835" cy="5353835"/>
          </a:xfrm>
          <a:custGeom>
            <a:avLst/>
            <a:gdLst>
              <a:gd name="connsiteX0" fmla="*/ 690506 w 5353835"/>
              <a:gd name="connsiteY0" fmla="*/ 5273742 h 5353835"/>
              <a:gd name="connsiteX1" fmla="*/ 4927602 w 5353835"/>
              <a:gd name="connsiteY1" fmla="*/ 5273742 h 5353835"/>
              <a:gd name="connsiteX2" fmla="*/ 4847509 w 5353835"/>
              <a:gd name="connsiteY2" fmla="*/ 5353835 h 5353835"/>
              <a:gd name="connsiteX3" fmla="*/ 770599 w 5353835"/>
              <a:gd name="connsiteY3" fmla="*/ 5353835 h 5353835"/>
              <a:gd name="connsiteX4" fmla="*/ 422575 w 5353835"/>
              <a:gd name="connsiteY4" fmla="*/ 80093 h 5353835"/>
              <a:gd name="connsiteX5" fmla="*/ 502668 w 5353835"/>
              <a:gd name="connsiteY5" fmla="*/ 0 h 5353835"/>
              <a:gd name="connsiteX6" fmla="*/ 5353835 w 5353835"/>
              <a:gd name="connsiteY6" fmla="*/ 0 h 5353835"/>
              <a:gd name="connsiteX7" fmla="*/ 5353835 w 5353835"/>
              <a:gd name="connsiteY7" fmla="*/ 4847509 h 5353835"/>
              <a:gd name="connsiteX8" fmla="*/ 5273742 w 5353835"/>
              <a:gd name="connsiteY8" fmla="*/ 4927602 h 5353835"/>
              <a:gd name="connsiteX9" fmla="*/ 5273742 w 5353835"/>
              <a:gd name="connsiteY9" fmla="*/ 80093 h 5353835"/>
              <a:gd name="connsiteX10" fmla="*/ 0 w 5353835"/>
              <a:gd name="connsiteY10" fmla="*/ 502667 h 5353835"/>
              <a:gd name="connsiteX11" fmla="*/ 80093 w 5353835"/>
              <a:gd name="connsiteY11" fmla="*/ 422574 h 5353835"/>
              <a:gd name="connsiteX12" fmla="*/ 80093 w 5353835"/>
              <a:gd name="connsiteY12" fmla="*/ 4663329 h 5353835"/>
              <a:gd name="connsiteX13" fmla="*/ 0 w 5353835"/>
              <a:gd name="connsiteY13" fmla="*/ 4583236 h 535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3835" h="5353835">
                <a:moveTo>
                  <a:pt x="690506" y="5273742"/>
                </a:moveTo>
                <a:lnTo>
                  <a:pt x="4927602" y="5273742"/>
                </a:lnTo>
                <a:lnTo>
                  <a:pt x="4847509" y="5353835"/>
                </a:lnTo>
                <a:lnTo>
                  <a:pt x="770599" y="5353835"/>
                </a:lnTo>
                <a:close/>
                <a:moveTo>
                  <a:pt x="422575" y="80093"/>
                </a:moveTo>
                <a:lnTo>
                  <a:pt x="502668" y="0"/>
                </a:lnTo>
                <a:lnTo>
                  <a:pt x="5353835" y="0"/>
                </a:lnTo>
                <a:lnTo>
                  <a:pt x="5353835" y="4847509"/>
                </a:lnTo>
                <a:lnTo>
                  <a:pt x="5273742" y="4927602"/>
                </a:lnTo>
                <a:lnTo>
                  <a:pt x="5273742" y="80093"/>
                </a:lnTo>
                <a:close/>
                <a:moveTo>
                  <a:pt x="0" y="502667"/>
                </a:moveTo>
                <a:lnTo>
                  <a:pt x="80093" y="422574"/>
                </a:lnTo>
                <a:lnTo>
                  <a:pt x="80093" y="4663329"/>
                </a:lnTo>
                <a:lnTo>
                  <a:pt x="0" y="4583236"/>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 name="Title 3">
            <a:extLst>
              <a:ext uri="{FF2B5EF4-FFF2-40B4-BE49-F238E27FC236}">
                <a16:creationId xmlns:a16="http://schemas.microsoft.com/office/drawing/2014/main" id="{9534D955-40CC-9C60-7A09-5FBA27F5EAA0}"/>
              </a:ext>
            </a:extLst>
          </p:cNvPr>
          <p:cNvSpPr>
            <a:spLocks noGrp="1"/>
          </p:cNvSpPr>
          <p:nvPr>
            <p:ph type="title"/>
          </p:nvPr>
        </p:nvSpPr>
        <p:spPr>
          <a:xfrm>
            <a:off x="1116701" y="2452526"/>
            <a:ext cx="4248318" cy="1952947"/>
          </a:xfrm>
          <a:noFill/>
        </p:spPr>
        <p:txBody>
          <a:bodyPr vert="horz" lIns="91440" tIns="45720" rIns="91440" bIns="45720" rtlCol="0" anchor="ctr">
            <a:normAutofit/>
          </a:bodyPr>
          <a:lstStyle/>
          <a:p>
            <a:pPr algn="ctr"/>
            <a:r>
              <a:rPr lang="en-US" sz="3600" kern="1200">
                <a:solidFill>
                  <a:srgbClr val="080808"/>
                </a:solidFill>
                <a:latin typeface="+mj-lt"/>
                <a:ea typeface="+mj-ea"/>
                <a:cs typeface="+mj-cs"/>
              </a:rPr>
              <a:t>Considerations during Sanctioning</a:t>
            </a:r>
          </a:p>
        </p:txBody>
      </p:sp>
      <p:sp>
        <p:nvSpPr>
          <p:cNvPr id="22" name="Isosceles Triangle 21">
            <a:extLst>
              <a:ext uri="{FF2B5EF4-FFF2-40B4-BE49-F238E27FC236}">
                <a16:creationId xmlns:a16="http://schemas.microsoft.com/office/drawing/2014/main" id="{41ACE746-85D5-45EE-8944-61B542B392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026569" y="0"/>
            <a:ext cx="3216074" cy="1608038"/>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00BB3E03-CC38-4FA6-9A99-701C62D05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6059" y="4738109"/>
            <a:ext cx="4239780" cy="2119891"/>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1366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88FE8D-4217-667C-9679-009A6E3E7A44}"/>
              </a:ext>
            </a:extLst>
          </p:cNvPr>
          <p:cNvSpPr>
            <a:spLocks noGrp="1"/>
          </p:cNvSpPr>
          <p:nvPr>
            <p:ph type="title"/>
          </p:nvPr>
        </p:nvSpPr>
        <p:spPr/>
        <p:txBody>
          <a:bodyPr/>
          <a:lstStyle/>
          <a:p>
            <a:r>
              <a:rPr lang="en-US" dirty="0"/>
              <a:t>10 Questions to Consider</a:t>
            </a:r>
          </a:p>
        </p:txBody>
      </p:sp>
      <p:sp>
        <p:nvSpPr>
          <p:cNvPr id="5" name="Content Placeholder 4">
            <a:extLst>
              <a:ext uri="{FF2B5EF4-FFF2-40B4-BE49-F238E27FC236}">
                <a16:creationId xmlns:a16="http://schemas.microsoft.com/office/drawing/2014/main" id="{FF1D49E9-343A-A10E-55C1-C281E4382582}"/>
              </a:ext>
            </a:extLst>
          </p:cNvPr>
          <p:cNvSpPr>
            <a:spLocks noGrp="1"/>
          </p:cNvSpPr>
          <p:nvPr>
            <p:ph sz="half" idx="1"/>
          </p:nvPr>
        </p:nvSpPr>
        <p:spPr/>
        <p:txBody>
          <a:bodyPr>
            <a:normAutofit fontScale="77500" lnSpcReduction="20000"/>
          </a:bodyPr>
          <a:lstStyle/>
          <a:p>
            <a:r>
              <a:rPr lang="en-US" dirty="0"/>
              <a:t>What is the core issue in the complaint?</a:t>
            </a:r>
          </a:p>
          <a:p>
            <a:r>
              <a:rPr lang="en-US" dirty="0"/>
              <a:t>What institutional or community resources could provide learning/growth in the core issue area?</a:t>
            </a:r>
          </a:p>
          <a:p>
            <a:r>
              <a:rPr lang="en-US" dirty="0"/>
              <a:t>Is this a first violation or part of a pattern?</a:t>
            </a:r>
          </a:p>
          <a:p>
            <a:r>
              <a:rPr lang="en-US" dirty="0"/>
              <a:t>What is appropriate for our community’s behavior standards and expectations (precedent)</a:t>
            </a:r>
          </a:p>
          <a:p>
            <a:r>
              <a:rPr lang="en-US" dirty="0"/>
              <a:t>Did the Respondent provide any compelling information regarding mitigating information regarding sanction severity or impact?</a:t>
            </a:r>
          </a:p>
        </p:txBody>
      </p:sp>
      <p:sp>
        <p:nvSpPr>
          <p:cNvPr id="6" name="Content Placeholder 5">
            <a:extLst>
              <a:ext uri="{FF2B5EF4-FFF2-40B4-BE49-F238E27FC236}">
                <a16:creationId xmlns:a16="http://schemas.microsoft.com/office/drawing/2014/main" id="{6B35FBD0-EB68-9036-4FB9-D80E6AE0ADDC}"/>
              </a:ext>
            </a:extLst>
          </p:cNvPr>
          <p:cNvSpPr>
            <a:spLocks noGrp="1"/>
          </p:cNvSpPr>
          <p:nvPr>
            <p:ph sz="half" idx="2"/>
          </p:nvPr>
        </p:nvSpPr>
        <p:spPr/>
        <p:txBody>
          <a:bodyPr>
            <a:normAutofit fontScale="77500" lnSpcReduction="20000"/>
          </a:bodyPr>
          <a:lstStyle/>
          <a:p>
            <a:r>
              <a:rPr lang="en-US" dirty="0"/>
              <a:t>Who was harmed by this behavior?</a:t>
            </a:r>
          </a:p>
          <a:p>
            <a:r>
              <a:rPr lang="en-US" dirty="0"/>
              <a:t>How were they harmed?</a:t>
            </a:r>
          </a:p>
          <a:p>
            <a:r>
              <a:rPr lang="en-US" dirty="0"/>
              <a:t>In what ways could the Respondent repair the harm they caused?</a:t>
            </a:r>
          </a:p>
          <a:p>
            <a:r>
              <a:rPr lang="en-US" dirty="0"/>
              <a:t>Did the Complainant provide any compelling information regarding aggravating factors that would impact sanction severity or impact?</a:t>
            </a:r>
          </a:p>
          <a:p>
            <a:r>
              <a:rPr lang="en-US" dirty="0"/>
              <a:t>Are there ongoing safety concerns for the Complainant? For the Community?</a:t>
            </a:r>
          </a:p>
        </p:txBody>
      </p:sp>
    </p:spTree>
    <p:extLst>
      <p:ext uri="{BB962C8B-B14F-4D97-AF65-F5344CB8AC3E}">
        <p14:creationId xmlns:p14="http://schemas.microsoft.com/office/powerpoint/2010/main" val="4205295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6B7E08-67E9-D48E-F15F-8E892184F5B3}"/>
              </a:ext>
            </a:extLst>
          </p:cNvPr>
          <p:cNvSpPr>
            <a:spLocks noGrp="1"/>
          </p:cNvSpPr>
          <p:nvPr>
            <p:ph type="title"/>
          </p:nvPr>
        </p:nvSpPr>
        <p:spPr>
          <a:xfrm>
            <a:off x="643467" y="321734"/>
            <a:ext cx="10905066" cy="1135737"/>
          </a:xfrm>
        </p:spPr>
        <p:txBody>
          <a:bodyPr>
            <a:normAutofit/>
          </a:bodyPr>
          <a:lstStyle/>
          <a:p>
            <a:r>
              <a:rPr lang="en-US" sz="3600" dirty="0"/>
              <a:t>Dating/Domestic Violence Definition Updates</a:t>
            </a:r>
          </a:p>
        </p:txBody>
      </p:sp>
      <p:sp>
        <p:nvSpPr>
          <p:cNvPr id="3" name="Content Placeholder 2">
            <a:extLst>
              <a:ext uri="{FF2B5EF4-FFF2-40B4-BE49-F238E27FC236}">
                <a16:creationId xmlns:a16="http://schemas.microsoft.com/office/drawing/2014/main" id="{2B986D3F-CFED-C15E-32F4-147D5FF7D4B8}"/>
              </a:ext>
            </a:extLst>
          </p:cNvPr>
          <p:cNvSpPr>
            <a:spLocks noGrp="1"/>
          </p:cNvSpPr>
          <p:nvPr>
            <p:ph idx="1"/>
          </p:nvPr>
        </p:nvSpPr>
        <p:spPr>
          <a:xfrm>
            <a:off x="643467" y="1782981"/>
            <a:ext cx="10905066" cy="4393982"/>
          </a:xfrm>
        </p:spPr>
        <p:txBody>
          <a:bodyPr>
            <a:normAutofit/>
          </a:bodyPr>
          <a:lstStyle/>
          <a:p>
            <a:r>
              <a:rPr lang="en-US" sz="1800" b="0" i="1" u="none" strike="noStrike" baseline="0" dirty="0">
                <a:solidFill>
                  <a:srgbClr val="000000"/>
                </a:solidFill>
                <a:latin typeface="Calibri Light" panose="020F0302020204030204" pitchFamily="34" charset="0"/>
              </a:rPr>
              <a:t>Dating Violence </a:t>
            </a:r>
            <a:r>
              <a:rPr lang="en-US" sz="1800" b="0" i="0" u="none" strike="noStrike" baseline="0" dirty="0">
                <a:solidFill>
                  <a:srgbClr val="000000"/>
                </a:solidFill>
                <a:latin typeface="Calibri Light" panose="020F0302020204030204" pitchFamily="34" charset="0"/>
              </a:rPr>
              <a:t>encompasses a wide range of behaviors including </a:t>
            </a:r>
            <a:r>
              <a:rPr lang="en-US" sz="1800" b="1" i="0" u="sng" strike="noStrike" baseline="0" dirty="0">
                <a:solidFill>
                  <a:srgbClr val="000000"/>
                </a:solidFill>
                <a:latin typeface="Calibri Light" panose="020F0302020204030204" pitchFamily="34" charset="0"/>
              </a:rPr>
              <a:t>sexual assault, physical abuse and other forms of violence</a:t>
            </a:r>
            <a:r>
              <a:rPr lang="en-US" sz="1800" b="0" i="0" u="none" strike="noStrike" baseline="0" dirty="0">
                <a:solidFill>
                  <a:srgbClr val="000000"/>
                </a:solidFill>
                <a:latin typeface="Calibri Light" panose="020F0302020204030204" pitchFamily="34" charset="0"/>
              </a:rPr>
              <a:t> </a:t>
            </a:r>
            <a:r>
              <a:rPr lang="en-US" sz="1800" b="1" i="0" u="sng" strike="noStrike" baseline="0" dirty="0">
                <a:solidFill>
                  <a:srgbClr val="000000"/>
                </a:solidFill>
                <a:latin typeface="Calibri Light" panose="020F0302020204030204" pitchFamily="34" charset="0"/>
              </a:rPr>
              <a:t>committed by a </a:t>
            </a:r>
            <a:r>
              <a:rPr lang="en-US" sz="1800" b="1" u="sng" dirty="0">
                <a:solidFill>
                  <a:srgbClr val="000000"/>
                </a:solidFill>
                <a:latin typeface="Calibri Light" panose="020F0302020204030204" pitchFamily="34" charset="0"/>
              </a:rPr>
              <a:t>person who is or has been in a social relationship of a romantic or intimate nature with the complainant.</a:t>
            </a:r>
            <a:r>
              <a:rPr lang="en-US" sz="1800" b="0" i="0" u="none" strike="noStrike" baseline="0" dirty="0">
                <a:solidFill>
                  <a:srgbClr val="000000"/>
                </a:solidFill>
                <a:latin typeface="Calibri Light" panose="020F0302020204030204" pitchFamily="34" charset="0"/>
              </a:rPr>
              <a:t> The existence of such a relationship shall be determined based on the complainant’s statement and with consideration of the length of the relationship, the type of relationship, and the frequency of interaction between the persons involved in the relationship. For the purposes of this definition, dating violence includes, but is not limited to, sexual or physical abuse or the threat of such abuse. Dating violence does not include acts covered under the definition of domestic violence. </a:t>
            </a:r>
          </a:p>
          <a:p>
            <a:r>
              <a:rPr lang="en-US" sz="1800" b="0" i="1" u="none" strike="noStrike" baseline="0" dirty="0">
                <a:solidFill>
                  <a:srgbClr val="000000"/>
                </a:solidFill>
                <a:latin typeface="Calibri Light" panose="020F0302020204030204" pitchFamily="34" charset="0"/>
              </a:rPr>
              <a:t>Domestic Violence </a:t>
            </a:r>
            <a:r>
              <a:rPr lang="en-US" sz="1800" b="0" i="0" u="none" strike="noStrike" baseline="0" dirty="0">
                <a:solidFill>
                  <a:srgbClr val="000000"/>
                </a:solidFill>
                <a:latin typeface="Calibri Light" panose="020F0302020204030204" pitchFamily="34" charset="0"/>
              </a:rPr>
              <a:t>encompasses a wide range of behaviors including </a:t>
            </a:r>
            <a:r>
              <a:rPr lang="en-US" sz="1800" b="1" u="sng" dirty="0">
                <a:solidFill>
                  <a:srgbClr val="000000"/>
                </a:solidFill>
                <a:latin typeface="Calibri Light" panose="020F0302020204030204" pitchFamily="34" charset="0"/>
              </a:rPr>
              <a:t>sexual assault, physical abuse and other forms of violence</a:t>
            </a:r>
            <a:r>
              <a:rPr lang="en-US" sz="1800" b="0" i="0" u="none" strike="noStrike" baseline="0" dirty="0">
                <a:solidFill>
                  <a:srgbClr val="000000"/>
                </a:solidFill>
                <a:latin typeface="Calibri Light" panose="020F0302020204030204" pitchFamily="34" charset="0"/>
              </a:rPr>
              <a:t> </a:t>
            </a:r>
            <a:r>
              <a:rPr lang="en-US" sz="1800" b="1" u="sng" dirty="0">
                <a:solidFill>
                  <a:srgbClr val="000000"/>
                </a:solidFill>
                <a:latin typeface="Calibri Light" panose="020F0302020204030204" pitchFamily="34" charset="0"/>
              </a:rPr>
              <a:t>committed by a current or former spouse or intimate partner </a:t>
            </a:r>
            <a:r>
              <a:rPr lang="en-US" sz="1800" b="0" i="0" u="none" strike="noStrike" baseline="0" dirty="0">
                <a:solidFill>
                  <a:srgbClr val="000000"/>
                </a:solidFill>
                <a:latin typeface="Calibri Light" panose="020F0302020204030204" pitchFamily="34" charset="0"/>
              </a:rPr>
              <a:t>of the complainant; by a person with </a:t>
            </a:r>
            <a:r>
              <a:rPr lang="en-US" sz="1800" b="1" u="sng" dirty="0">
                <a:solidFill>
                  <a:srgbClr val="000000"/>
                </a:solidFill>
                <a:latin typeface="Calibri Light" panose="020F0302020204030204" pitchFamily="34" charset="0"/>
              </a:rPr>
              <a:t>whom the complainant shares a child in common</a:t>
            </a:r>
            <a:r>
              <a:rPr lang="en-US" sz="1800" b="0" i="0" u="none" strike="noStrike" baseline="0" dirty="0">
                <a:solidFill>
                  <a:srgbClr val="000000"/>
                </a:solidFill>
                <a:latin typeface="Calibri Light" panose="020F0302020204030204" pitchFamily="34" charset="0"/>
              </a:rPr>
              <a:t>; by a person </a:t>
            </a:r>
            <a:r>
              <a:rPr lang="en-US" sz="1800" b="1" u="sng" dirty="0">
                <a:solidFill>
                  <a:srgbClr val="000000"/>
                </a:solidFill>
                <a:latin typeface="Calibri Light" panose="020F0302020204030204" pitchFamily="34" charset="0"/>
              </a:rPr>
              <a:t>who is cohabitating with or has cohabitated with, the complainant as a spouse or intimate partner</a:t>
            </a:r>
            <a:r>
              <a:rPr lang="en-US" sz="1800" b="0" i="0" u="none" strike="noStrike" baseline="0" dirty="0">
                <a:solidFill>
                  <a:srgbClr val="000000"/>
                </a:solidFill>
                <a:latin typeface="Calibri Light" panose="020F0302020204030204" pitchFamily="34" charset="0"/>
              </a:rPr>
              <a:t>; by a </a:t>
            </a:r>
            <a:r>
              <a:rPr lang="en-US" sz="1800" b="1" u="sng" dirty="0">
                <a:solidFill>
                  <a:srgbClr val="000000"/>
                </a:solidFill>
                <a:latin typeface="Calibri Light" panose="020F0302020204030204" pitchFamily="34" charset="0"/>
              </a:rPr>
              <a:t>person similarly situated to a spouse of the complainant</a:t>
            </a:r>
            <a:r>
              <a:rPr lang="en-US" sz="1800" b="0" i="0" u="none" strike="noStrike" baseline="0" dirty="0">
                <a:solidFill>
                  <a:srgbClr val="000000"/>
                </a:solidFill>
                <a:latin typeface="Calibri Light" panose="020F0302020204030204" pitchFamily="34" charset="0"/>
              </a:rPr>
              <a:t>, or by </a:t>
            </a:r>
            <a:r>
              <a:rPr lang="en-US" sz="1800" b="1" u="sng" dirty="0">
                <a:solidFill>
                  <a:srgbClr val="000000"/>
                </a:solidFill>
                <a:latin typeface="Calibri Light" panose="020F0302020204030204" pitchFamily="34" charset="0"/>
              </a:rPr>
              <a:t>any other person against an adult or youth complainant protected from those acts </a:t>
            </a:r>
            <a:r>
              <a:rPr lang="en-US" sz="1800" b="0" i="0" u="none" strike="noStrike" baseline="0" dirty="0">
                <a:solidFill>
                  <a:srgbClr val="000000"/>
                </a:solidFill>
                <a:latin typeface="Calibri Light" panose="020F0302020204030204" pitchFamily="34" charset="0"/>
              </a:rPr>
              <a:t>by domestic or family violence laws of Maryland. </a:t>
            </a:r>
            <a:endParaRPr 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973437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6B7E08-67E9-D48E-F15F-8E892184F5B3}"/>
              </a:ext>
            </a:extLst>
          </p:cNvPr>
          <p:cNvSpPr>
            <a:spLocks noGrp="1"/>
          </p:cNvSpPr>
          <p:nvPr>
            <p:ph type="title"/>
          </p:nvPr>
        </p:nvSpPr>
        <p:spPr>
          <a:xfrm>
            <a:off x="643467" y="321734"/>
            <a:ext cx="10905066" cy="1135737"/>
          </a:xfrm>
        </p:spPr>
        <p:txBody>
          <a:bodyPr>
            <a:normAutofit/>
          </a:bodyPr>
          <a:lstStyle/>
          <a:p>
            <a:r>
              <a:rPr lang="en-US" sz="3600" dirty="0"/>
              <a:t>Dating/Domestic Violence Definition Updates</a:t>
            </a:r>
          </a:p>
        </p:txBody>
      </p:sp>
      <p:sp>
        <p:nvSpPr>
          <p:cNvPr id="3" name="Content Placeholder 2">
            <a:extLst>
              <a:ext uri="{FF2B5EF4-FFF2-40B4-BE49-F238E27FC236}">
                <a16:creationId xmlns:a16="http://schemas.microsoft.com/office/drawing/2014/main" id="{2B986D3F-CFED-C15E-32F4-147D5FF7D4B8}"/>
              </a:ext>
            </a:extLst>
          </p:cNvPr>
          <p:cNvSpPr>
            <a:spLocks noGrp="1"/>
          </p:cNvSpPr>
          <p:nvPr>
            <p:ph idx="1"/>
          </p:nvPr>
        </p:nvSpPr>
        <p:spPr>
          <a:xfrm>
            <a:off x="643467" y="1782980"/>
            <a:ext cx="10905066" cy="5075019"/>
          </a:xfrm>
        </p:spPr>
        <p:txBody>
          <a:bodyPr>
            <a:normAutofit/>
          </a:bodyPr>
          <a:lstStyle/>
          <a:p>
            <a:r>
              <a:rPr lang="en-US" sz="2400" b="0" i="0" u="none" strike="noStrike" baseline="0" dirty="0">
                <a:solidFill>
                  <a:srgbClr val="010000"/>
                </a:solidFill>
                <a:latin typeface="Times New Roman" panose="02020603050405020304" pitchFamily="18" charset="0"/>
              </a:rPr>
              <a:t>Violence under dating violence and domestic violence includes but is not limited to</a:t>
            </a:r>
          </a:p>
          <a:p>
            <a:pPr lvl="1"/>
            <a:r>
              <a:rPr lang="en-US" sz="1800" dirty="0">
                <a:solidFill>
                  <a:srgbClr val="010000"/>
                </a:solidFill>
                <a:latin typeface="Times New Roman" panose="02020603050405020304" pitchFamily="18" charset="0"/>
              </a:rPr>
              <a:t>T</a:t>
            </a:r>
            <a:r>
              <a:rPr lang="en-US" sz="1800" b="0" i="0" u="none" strike="noStrike" baseline="0" dirty="0">
                <a:solidFill>
                  <a:srgbClr val="010000"/>
                </a:solidFill>
                <a:latin typeface="Times New Roman" panose="02020603050405020304" pitchFamily="18" charset="0"/>
              </a:rPr>
              <a:t>he </a:t>
            </a:r>
            <a:r>
              <a:rPr lang="en-US" sz="1800" b="1" i="0" u="sng" strike="noStrike" baseline="0">
                <a:solidFill>
                  <a:srgbClr val="010000"/>
                </a:solidFill>
                <a:latin typeface="Times New Roman" panose="02020603050405020304" pitchFamily="18" charset="0"/>
              </a:rPr>
              <a:t>use</a:t>
            </a:r>
            <a:r>
              <a:rPr lang="en-US" sz="1800" b="0" i="0" u="none" strike="noStrike" baseline="0" dirty="0">
                <a:solidFill>
                  <a:srgbClr val="010000"/>
                </a:solidFill>
                <a:latin typeface="Times New Roman" panose="02020603050405020304" pitchFamily="18" charset="0"/>
              </a:rPr>
              <a:t> or </a:t>
            </a:r>
            <a:r>
              <a:rPr lang="en-US" sz="1800" b="1" u="sng">
                <a:solidFill>
                  <a:srgbClr val="010000"/>
                </a:solidFill>
                <a:latin typeface="Times New Roman" panose="02020603050405020304" pitchFamily="18" charset="0"/>
              </a:rPr>
              <a:t>attempted</a:t>
            </a:r>
            <a:r>
              <a:rPr lang="en-US" sz="1800" b="0" i="0" u="none" strike="noStrike" baseline="0" dirty="0">
                <a:solidFill>
                  <a:srgbClr val="010000"/>
                </a:solidFill>
                <a:latin typeface="Times New Roman" panose="02020603050405020304" pitchFamily="18" charset="0"/>
              </a:rPr>
              <a:t> use of </a:t>
            </a:r>
            <a:r>
              <a:rPr lang="en-US" sz="1800" b="1" u="sng">
                <a:solidFill>
                  <a:srgbClr val="010000"/>
                </a:solidFill>
                <a:latin typeface="Times New Roman" panose="02020603050405020304" pitchFamily="18" charset="0"/>
              </a:rPr>
              <a:t>physical abuse or sexual abuse</a:t>
            </a:r>
          </a:p>
          <a:p>
            <a:pPr lvl="1"/>
            <a:r>
              <a:rPr lang="en-US" sz="1800" b="1" u="sng">
                <a:solidFill>
                  <a:srgbClr val="010000"/>
                </a:solidFill>
                <a:latin typeface="Times New Roman" panose="02020603050405020304" pitchFamily="18" charset="0"/>
              </a:rPr>
              <a:t>A pattern of any other coercive behavior </a:t>
            </a:r>
            <a:r>
              <a:rPr lang="en-US" sz="1800" b="0" i="0" u="none" strike="noStrike" baseline="0" dirty="0">
                <a:solidFill>
                  <a:srgbClr val="010000"/>
                </a:solidFill>
                <a:latin typeface="Times New Roman" panose="02020603050405020304" pitchFamily="18" charset="0"/>
              </a:rPr>
              <a:t>committed, enabled, or solicited to gain or maintain power and control over a victim</a:t>
            </a:r>
          </a:p>
          <a:p>
            <a:pPr lvl="2"/>
            <a:r>
              <a:rPr lang="en-US" sz="1600">
                <a:solidFill>
                  <a:srgbClr val="010000"/>
                </a:solidFill>
                <a:latin typeface="Times New Roman" panose="02020603050405020304" pitchFamily="18" charset="0"/>
              </a:rPr>
              <a:t>I</a:t>
            </a:r>
            <a:r>
              <a:rPr lang="en-US" sz="1600" b="0" i="0" u="none" strike="noStrike" baseline="0">
                <a:solidFill>
                  <a:srgbClr val="010000"/>
                </a:solidFill>
                <a:latin typeface="Times New Roman" panose="02020603050405020304" pitchFamily="18" charset="0"/>
              </a:rPr>
              <a:t>ncluding </a:t>
            </a:r>
            <a:r>
              <a:rPr lang="en-US" sz="1800" b="1" u="sng">
                <a:solidFill>
                  <a:srgbClr val="010000"/>
                </a:solidFill>
                <a:latin typeface="Times New Roman" panose="02020603050405020304" pitchFamily="18" charset="0"/>
              </a:rPr>
              <a:t>verbal, psychological, economic, or technological abuse</a:t>
            </a:r>
            <a:r>
              <a:rPr lang="en-US" sz="1600" b="0" i="0" u="none" strike="noStrike" baseline="0">
                <a:solidFill>
                  <a:srgbClr val="010000"/>
                </a:solidFill>
                <a:latin typeface="Times New Roman" panose="02020603050405020304" pitchFamily="18" charset="0"/>
              </a:rPr>
              <a:t>. </a:t>
            </a:r>
          </a:p>
          <a:p>
            <a:pPr lvl="1"/>
            <a:r>
              <a:rPr lang="en-US" sz="1800" b="0" i="0" u="none" strike="noStrike" baseline="0" dirty="0">
                <a:solidFill>
                  <a:srgbClr val="010000"/>
                </a:solidFill>
                <a:latin typeface="Times New Roman" panose="02020603050405020304" pitchFamily="18" charset="0"/>
              </a:rPr>
              <a:t>Economic abuse means behavior that is </a:t>
            </a:r>
            <a:r>
              <a:rPr lang="en-US" sz="1800" b="1" u="sng">
                <a:solidFill>
                  <a:srgbClr val="010000"/>
                </a:solidFill>
                <a:latin typeface="Times New Roman" panose="02020603050405020304" pitchFamily="18" charset="0"/>
              </a:rPr>
              <a:t>coercive, deceptive, or unreasonably controls or restrains a person’s ability to acquire, use, or maintain economic resources </a:t>
            </a:r>
            <a:r>
              <a:rPr lang="en-US" sz="1800" b="0" i="0" u="none" strike="noStrike" baseline="0" dirty="0">
                <a:solidFill>
                  <a:srgbClr val="010000"/>
                </a:solidFill>
                <a:latin typeface="Times New Roman" panose="02020603050405020304" pitchFamily="18" charset="0"/>
              </a:rPr>
              <a:t>to which they are entitled, including using coercion, fraud, or manipulation to restrict a person’s access to money, assets, credit, or financial information; unfairly use a person’s personal economic resources, including money, assets, and credit, for one’s own advantage; or exert undue influence over a person’s financial and economic behavior or decisions, including forcing default on joint or other financial obligations, exploiting powers of attorney, guardianship, or conservatorship, or failing or neglecting to act in the best interests of a person to whom one has a fiduciary duty. </a:t>
            </a:r>
          </a:p>
          <a:p>
            <a:pPr lvl="1"/>
            <a:r>
              <a:rPr lang="en-US" sz="1800" b="0" i="0" u="none" strike="noStrike" baseline="0" dirty="0">
                <a:solidFill>
                  <a:srgbClr val="010000"/>
                </a:solidFill>
                <a:latin typeface="Times New Roman" panose="02020603050405020304" pitchFamily="18" charset="0"/>
              </a:rPr>
              <a:t>Technological Abuse means an act or pattern of behavior that is </a:t>
            </a:r>
            <a:r>
              <a:rPr lang="en-US" sz="1800" b="1" u="sng">
                <a:solidFill>
                  <a:srgbClr val="010000"/>
                </a:solidFill>
                <a:latin typeface="Times New Roman" panose="02020603050405020304" pitchFamily="18" charset="0"/>
              </a:rPr>
              <a:t>intended to harm, threaten, intimidate, control, stalk, harass, impersonate, exploit, extort, or monitor</a:t>
            </a:r>
            <a:r>
              <a:rPr lang="en-US" sz="1800" b="0" i="0" u="none" strike="noStrike" baseline="0" dirty="0">
                <a:solidFill>
                  <a:srgbClr val="010000"/>
                </a:solidFill>
                <a:latin typeface="Times New Roman" panose="02020603050405020304" pitchFamily="18" charset="0"/>
              </a:rPr>
              <a:t>, except as otherwise permitted by law, another person, that occurs </a:t>
            </a:r>
            <a:r>
              <a:rPr lang="en-US" sz="1800" b="1" u="sng">
                <a:solidFill>
                  <a:srgbClr val="010000"/>
                </a:solidFill>
                <a:latin typeface="Times New Roman" panose="02020603050405020304" pitchFamily="18" charset="0"/>
              </a:rPr>
              <a:t>using any form of technology</a:t>
            </a:r>
            <a:r>
              <a:rPr lang="en-US" sz="1800" b="0" i="0" u="none" strike="noStrike" baseline="0" dirty="0">
                <a:solidFill>
                  <a:srgbClr val="010000"/>
                </a:solidFill>
                <a:latin typeface="Times New Roman" panose="02020603050405020304" pitchFamily="18" charset="0"/>
              </a:rPr>
              <a:t>, including but not limited to: internet enabled devices, online spaces and platforms, computers, mobile devices, cameras and imaging programs, apps, location tracking devices, or communication technologies, or any other emerging technologies. </a:t>
            </a:r>
            <a:endParaRPr 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219854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6B7E08-67E9-D48E-F15F-8E892184F5B3}"/>
              </a:ext>
            </a:extLst>
          </p:cNvPr>
          <p:cNvSpPr>
            <a:spLocks noGrp="1"/>
          </p:cNvSpPr>
          <p:nvPr>
            <p:ph type="title"/>
          </p:nvPr>
        </p:nvSpPr>
        <p:spPr>
          <a:xfrm>
            <a:off x="643467" y="321734"/>
            <a:ext cx="10905066" cy="1135737"/>
          </a:xfrm>
        </p:spPr>
        <p:txBody>
          <a:bodyPr>
            <a:normAutofit/>
          </a:bodyPr>
          <a:lstStyle/>
          <a:p>
            <a:r>
              <a:rPr lang="en-US" sz="3600"/>
              <a:t>Fondling Definition Updates</a:t>
            </a:r>
          </a:p>
        </p:txBody>
      </p:sp>
      <p:sp>
        <p:nvSpPr>
          <p:cNvPr id="3" name="Content Placeholder 2">
            <a:extLst>
              <a:ext uri="{FF2B5EF4-FFF2-40B4-BE49-F238E27FC236}">
                <a16:creationId xmlns:a16="http://schemas.microsoft.com/office/drawing/2014/main" id="{2B986D3F-CFED-C15E-32F4-147D5FF7D4B8}"/>
              </a:ext>
            </a:extLst>
          </p:cNvPr>
          <p:cNvSpPr>
            <a:spLocks noGrp="1"/>
          </p:cNvSpPr>
          <p:nvPr>
            <p:ph idx="1"/>
          </p:nvPr>
        </p:nvSpPr>
        <p:spPr>
          <a:xfrm>
            <a:off x="643467" y="1782980"/>
            <a:ext cx="10905066" cy="5075019"/>
          </a:xfrm>
        </p:spPr>
        <p:txBody>
          <a:bodyPr>
            <a:normAutofit/>
          </a:bodyPr>
          <a:lstStyle/>
          <a:p>
            <a:pPr marL="0" indent="0">
              <a:buNone/>
            </a:pPr>
            <a:r>
              <a:rPr lang="en-US" sz="1800" b="0" i="1" u="none" strike="noStrike" baseline="0">
                <a:solidFill>
                  <a:srgbClr val="000000"/>
                </a:solidFill>
                <a:latin typeface="Calibri Light" panose="020F0302020204030204" pitchFamily="34" charset="0"/>
              </a:rPr>
              <a:t>Fondling </a:t>
            </a:r>
            <a:r>
              <a:rPr lang="en-US" sz="1800" b="0" i="0" u="none" strike="noStrike" baseline="0">
                <a:solidFill>
                  <a:srgbClr val="000000"/>
                </a:solidFill>
                <a:latin typeface="Calibri Light" panose="020F0302020204030204" pitchFamily="34" charset="0"/>
              </a:rPr>
              <a:t>is another form of sexual assault which is defined as the touching of the private body parts, including but not limited to breasts, buttocks, or groin of another person, for the purpose of sexual gratification, without the consent of the complainant, including instances where the complainant is incapable of giving consent because of their age or because of their temporary or permanent mental incapacity</a:t>
            </a:r>
          </a:p>
          <a:p>
            <a:pPr marL="0" indent="0">
              <a:buNone/>
            </a:pPr>
            <a:endParaRPr lang="en-US" sz="1800">
              <a:solidFill>
                <a:srgbClr val="000000"/>
              </a:solidFill>
              <a:latin typeface="Calibri Light" panose="020F0302020204030204" pitchFamily="34" charset="0"/>
            </a:endParaRPr>
          </a:p>
          <a:p>
            <a:pPr marL="0" indent="0">
              <a:buNone/>
            </a:pPr>
            <a:r>
              <a:rPr lang="en-US" sz="1800">
                <a:solidFill>
                  <a:srgbClr val="000000"/>
                </a:solidFill>
                <a:latin typeface="Calibri Light" panose="020F0302020204030204" pitchFamily="34" charset="0"/>
              </a:rPr>
              <a:t>This would include someone (person A) making another person (person B) touch their (person A) private body parts sexually without their (person B) consent.</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855627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DE69FCA-550C-F7DA-BB87-55C17613097B}"/>
              </a:ext>
            </a:extLst>
          </p:cNvPr>
          <p:cNvSpPr>
            <a:spLocks noGrp="1"/>
          </p:cNvSpPr>
          <p:nvPr>
            <p:ph type="title"/>
          </p:nvPr>
        </p:nvSpPr>
        <p:spPr>
          <a:xfrm>
            <a:off x="643467" y="321734"/>
            <a:ext cx="10905066" cy="1135737"/>
          </a:xfrm>
        </p:spPr>
        <p:txBody>
          <a:bodyPr>
            <a:normAutofit/>
          </a:bodyPr>
          <a:lstStyle/>
          <a:p>
            <a:r>
              <a:rPr lang="en-US" sz="3600"/>
              <a:t>Consent</a:t>
            </a:r>
          </a:p>
        </p:txBody>
      </p:sp>
      <p:sp>
        <p:nvSpPr>
          <p:cNvPr id="3" name="Content Placeholder 2">
            <a:extLst>
              <a:ext uri="{FF2B5EF4-FFF2-40B4-BE49-F238E27FC236}">
                <a16:creationId xmlns:a16="http://schemas.microsoft.com/office/drawing/2014/main" id="{217F120E-1374-D297-CA00-3DF8DBFE1025}"/>
              </a:ext>
            </a:extLst>
          </p:cNvPr>
          <p:cNvSpPr>
            <a:spLocks noGrp="1"/>
          </p:cNvSpPr>
          <p:nvPr>
            <p:ph idx="1"/>
          </p:nvPr>
        </p:nvSpPr>
        <p:spPr>
          <a:xfrm>
            <a:off x="643467" y="1782981"/>
            <a:ext cx="10905066" cy="4393982"/>
          </a:xfrm>
        </p:spPr>
        <p:txBody>
          <a:bodyPr>
            <a:normAutofit/>
          </a:bodyPr>
          <a:lstStyle/>
          <a:p>
            <a:pPr marL="0" indent="0">
              <a:buNone/>
            </a:pPr>
            <a:r>
              <a:rPr lang="en-US" sz="1800" b="0" i="1" u="none" strike="noStrike" baseline="0" dirty="0">
                <a:solidFill>
                  <a:srgbClr val="000000"/>
                </a:solidFill>
                <a:latin typeface="Calibri Light" panose="020F0302020204030204" pitchFamily="34" charset="0"/>
              </a:rPr>
              <a:t>Consent </a:t>
            </a:r>
            <a:r>
              <a:rPr lang="en-US" sz="1800" b="0" i="0" u="none" strike="noStrike" baseline="0" dirty="0">
                <a:solidFill>
                  <a:srgbClr val="000000"/>
                </a:solidFill>
                <a:latin typeface="Calibri Light" panose="020F0302020204030204" pitchFamily="34" charset="0"/>
              </a:rPr>
              <a:t>is defined as an affirmative indication by words and/or actions of a voluntary agreement to engage in the particular sexual act or conduct in question. Consent for one sexual act or conduct does not constitute consent to all sexual acts or conduct. Consent can be withdrawn at any time, and once withdrawal of consent has been expressed, sexual activity must cease. Consent cannot be obtained through the use of force, threat, intimidation, or coercion. </a:t>
            </a:r>
            <a:r>
              <a:rPr lang="en-US" sz="1800" b="1" i="0" u="sng" strike="noStrike" baseline="0" dirty="0">
                <a:solidFill>
                  <a:srgbClr val="000000"/>
                </a:solidFill>
                <a:latin typeface="Calibri Light" panose="020F0302020204030204" pitchFamily="34" charset="0"/>
              </a:rPr>
              <a:t>Coercion is unreasonable pressure for sexual activity and will be determined by the frequency, intensity, context, and duration of the pressure.</a:t>
            </a:r>
            <a:r>
              <a:rPr lang="en-US" sz="1800" b="0" i="0" u="none" strike="noStrike" baseline="0" dirty="0">
                <a:solidFill>
                  <a:srgbClr val="000000"/>
                </a:solidFill>
                <a:latin typeface="Calibri Light" panose="020F0302020204030204" pitchFamily="34" charset="0"/>
              </a:rPr>
              <a:t> Silence or absence of resistance on the part of an individual does not constitute their consent. Consent cannot be given by someone who is incapacitated due to consuming drugs or alcohol or for any other reason (including but not limited to being unconscious, asleep, or otherwise unaware that sexual activity is occurring). Incapacitation is a state where someone cannot make rational, reasonable decisions because they lack the capacity to give knowing consent (e.g., to understand the “who, what, when, where, why or how” of their sexual interaction). While incapacitation may result from the use of alcohol and/or drugs, incapacitation is a state beyond drunkenness or intoxication. Incapacitation may also exist because of a physical, mental, or developmental disability. The question of incapacitation will be examined objectively from the perspective of the respondent i.e., whether a reasonable, sober person in place of the respondent should have known the condition of the complainant based on the apparent indications of incapacitation, which may include, but are not limited to, acting confused or incoherent, difficulty walking or speaking, and vomiting. </a:t>
            </a:r>
            <a:endParaRPr 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819137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189306-04D9-4982-9EBE-938B344A1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102C4642-2AB4-49A1-89D9-3E5C01E99D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2577" y="1372793"/>
            <a:ext cx="6135300" cy="5537781"/>
          </a:xfrm>
          <a:custGeom>
            <a:avLst/>
            <a:gdLst>
              <a:gd name="connsiteX0" fmla="*/ 0 w 6135300"/>
              <a:gd name="connsiteY0" fmla="*/ 0 h 5537781"/>
              <a:gd name="connsiteX1" fmla="*/ 6135300 w 6135300"/>
              <a:gd name="connsiteY1" fmla="*/ 0 h 5537781"/>
              <a:gd name="connsiteX2" fmla="*/ 6135300 w 6135300"/>
              <a:gd name="connsiteY2" fmla="*/ 3548931 h 5537781"/>
              <a:gd name="connsiteX3" fmla="*/ 4146451 w 6135300"/>
              <a:gd name="connsiteY3" fmla="*/ 5537781 h 5537781"/>
              <a:gd name="connsiteX4" fmla="*/ 0 w 6135300"/>
              <a:gd name="connsiteY4" fmla="*/ 1391331 h 5537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5537781">
                <a:moveTo>
                  <a:pt x="0" y="0"/>
                </a:moveTo>
                <a:lnTo>
                  <a:pt x="6135300" y="0"/>
                </a:lnTo>
                <a:lnTo>
                  <a:pt x="6135300" y="3548931"/>
                </a:lnTo>
                <a:lnTo>
                  <a:pt x="4146451" y="5537781"/>
                </a:lnTo>
                <a:lnTo>
                  <a:pt x="0" y="1391331"/>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82EAAEF9-78E9-4B67-93B4-CD09F757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069931" y="-1536286"/>
            <a:ext cx="6135300" cy="6135298"/>
          </a:xfrm>
          <a:custGeom>
            <a:avLst/>
            <a:gdLst>
              <a:gd name="connsiteX0" fmla="*/ 0 w 6135300"/>
              <a:gd name="connsiteY0" fmla="*/ 3971712 h 6135298"/>
              <a:gd name="connsiteX1" fmla="*/ 3971712 w 6135300"/>
              <a:gd name="connsiteY1" fmla="*/ 0 h 6135298"/>
              <a:gd name="connsiteX2" fmla="*/ 6135300 w 6135300"/>
              <a:gd name="connsiteY2" fmla="*/ 0 h 6135298"/>
              <a:gd name="connsiteX3" fmla="*/ 6135300 w 6135300"/>
              <a:gd name="connsiteY3" fmla="*/ 6135298 h 6135298"/>
              <a:gd name="connsiteX4" fmla="*/ 0 w 6135300"/>
              <a:gd name="connsiteY4" fmla="*/ 6135298 h 6135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6135298">
                <a:moveTo>
                  <a:pt x="0" y="3971712"/>
                </a:moveTo>
                <a:lnTo>
                  <a:pt x="3971712" y="0"/>
                </a:lnTo>
                <a:lnTo>
                  <a:pt x="6135300" y="0"/>
                </a:lnTo>
                <a:lnTo>
                  <a:pt x="6135300" y="6135298"/>
                </a:lnTo>
                <a:lnTo>
                  <a:pt x="0" y="6135298"/>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CE23D09-8BA3-4FEE-892D-ACE847DC0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050242" y="292975"/>
            <a:ext cx="5056735" cy="9206602"/>
          </a:xfrm>
          <a:custGeom>
            <a:avLst/>
            <a:gdLst>
              <a:gd name="connsiteX0" fmla="*/ 0 w 5053652"/>
              <a:gd name="connsiteY0" fmla="*/ 209273 h 9200989"/>
              <a:gd name="connsiteX1" fmla="*/ 209274 w 5053652"/>
              <a:gd name="connsiteY1" fmla="*/ 0 h 9200989"/>
              <a:gd name="connsiteX2" fmla="*/ 5053652 w 5053652"/>
              <a:gd name="connsiteY2" fmla="*/ 4844379 h 9200989"/>
              <a:gd name="connsiteX3" fmla="*/ 697042 w 5053652"/>
              <a:gd name="connsiteY3" fmla="*/ 9200989 h 9200989"/>
              <a:gd name="connsiteX4" fmla="*/ 0 w 5053652"/>
              <a:gd name="connsiteY4" fmla="*/ 9200989 h 9200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3652" h="9200989">
                <a:moveTo>
                  <a:pt x="0" y="209273"/>
                </a:moveTo>
                <a:lnTo>
                  <a:pt x="209274" y="0"/>
                </a:lnTo>
                <a:lnTo>
                  <a:pt x="5053652" y="4844379"/>
                </a:lnTo>
                <a:lnTo>
                  <a:pt x="697042" y="9200989"/>
                </a:lnTo>
                <a:lnTo>
                  <a:pt x="0" y="9200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Rectangle 17">
            <a:extLst>
              <a:ext uri="{FF2B5EF4-FFF2-40B4-BE49-F238E27FC236}">
                <a16:creationId xmlns:a16="http://schemas.microsoft.com/office/drawing/2014/main" id="{5707F116-8EC0-4822-9067-186AC8C96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38684" y="1316432"/>
            <a:ext cx="4225136" cy="422513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Freeform: Shape 19">
            <a:extLst>
              <a:ext uri="{FF2B5EF4-FFF2-40B4-BE49-F238E27FC236}">
                <a16:creationId xmlns:a16="http://schemas.microsoft.com/office/drawing/2014/main" id="{6BFBE7AA-40DE-4FE5-B385-5CA874501B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563919" y="753376"/>
            <a:ext cx="5353835" cy="5353835"/>
          </a:xfrm>
          <a:custGeom>
            <a:avLst/>
            <a:gdLst>
              <a:gd name="connsiteX0" fmla="*/ 690506 w 5353835"/>
              <a:gd name="connsiteY0" fmla="*/ 5273742 h 5353835"/>
              <a:gd name="connsiteX1" fmla="*/ 4927602 w 5353835"/>
              <a:gd name="connsiteY1" fmla="*/ 5273742 h 5353835"/>
              <a:gd name="connsiteX2" fmla="*/ 4847509 w 5353835"/>
              <a:gd name="connsiteY2" fmla="*/ 5353835 h 5353835"/>
              <a:gd name="connsiteX3" fmla="*/ 770599 w 5353835"/>
              <a:gd name="connsiteY3" fmla="*/ 5353835 h 5353835"/>
              <a:gd name="connsiteX4" fmla="*/ 422575 w 5353835"/>
              <a:gd name="connsiteY4" fmla="*/ 80093 h 5353835"/>
              <a:gd name="connsiteX5" fmla="*/ 502668 w 5353835"/>
              <a:gd name="connsiteY5" fmla="*/ 0 h 5353835"/>
              <a:gd name="connsiteX6" fmla="*/ 5353835 w 5353835"/>
              <a:gd name="connsiteY6" fmla="*/ 0 h 5353835"/>
              <a:gd name="connsiteX7" fmla="*/ 5353835 w 5353835"/>
              <a:gd name="connsiteY7" fmla="*/ 4847509 h 5353835"/>
              <a:gd name="connsiteX8" fmla="*/ 5273742 w 5353835"/>
              <a:gd name="connsiteY8" fmla="*/ 4927602 h 5353835"/>
              <a:gd name="connsiteX9" fmla="*/ 5273742 w 5353835"/>
              <a:gd name="connsiteY9" fmla="*/ 80093 h 5353835"/>
              <a:gd name="connsiteX10" fmla="*/ 0 w 5353835"/>
              <a:gd name="connsiteY10" fmla="*/ 502667 h 5353835"/>
              <a:gd name="connsiteX11" fmla="*/ 80093 w 5353835"/>
              <a:gd name="connsiteY11" fmla="*/ 422574 h 5353835"/>
              <a:gd name="connsiteX12" fmla="*/ 80093 w 5353835"/>
              <a:gd name="connsiteY12" fmla="*/ 4663329 h 5353835"/>
              <a:gd name="connsiteX13" fmla="*/ 0 w 5353835"/>
              <a:gd name="connsiteY13" fmla="*/ 4583236 h 535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3835" h="5353835">
                <a:moveTo>
                  <a:pt x="690506" y="5273742"/>
                </a:moveTo>
                <a:lnTo>
                  <a:pt x="4927602" y="5273742"/>
                </a:lnTo>
                <a:lnTo>
                  <a:pt x="4847509" y="5353835"/>
                </a:lnTo>
                <a:lnTo>
                  <a:pt x="770599" y="5353835"/>
                </a:lnTo>
                <a:close/>
                <a:moveTo>
                  <a:pt x="422575" y="80093"/>
                </a:moveTo>
                <a:lnTo>
                  <a:pt x="502668" y="0"/>
                </a:lnTo>
                <a:lnTo>
                  <a:pt x="5353835" y="0"/>
                </a:lnTo>
                <a:lnTo>
                  <a:pt x="5353835" y="4847509"/>
                </a:lnTo>
                <a:lnTo>
                  <a:pt x="5273742" y="4927602"/>
                </a:lnTo>
                <a:lnTo>
                  <a:pt x="5273742" y="80093"/>
                </a:lnTo>
                <a:close/>
                <a:moveTo>
                  <a:pt x="0" y="502667"/>
                </a:moveTo>
                <a:lnTo>
                  <a:pt x="80093" y="422574"/>
                </a:lnTo>
                <a:lnTo>
                  <a:pt x="80093" y="4663329"/>
                </a:lnTo>
                <a:lnTo>
                  <a:pt x="0" y="4583236"/>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 name="Title 3">
            <a:extLst>
              <a:ext uri="{FF2B5EF4-FFF2-40B4-BE49-F238E27FC236}">
                <a16:creationId xmlns:a16="http://schemas.microsoft.com/office/drawing/2014/main" id="{26440FD9-87F3-3680-603E-13626364B338}"/>
              </a:ext>
            </a:extLst>
          </p:cNvPr>
          <p:cNvSpPr>
            <a:spLocks noGrp="1"/>
          </p:cNvSpPr>
          <p:nvPr>
            <p:ph type="title"/>
          </p:nvPr>
        </p:nvSpPr>
        <p:spPr>
          <a:xfrm>
            <a:off x="1116701" y="2452526"/>
            <a:ext cx="4248318" cy="1952947"/>
          </a:xfrm>
          <a:noFill/>
        </p:spPr>
        <p:txBody>
          <a:bodyPr vert="horz" lIns="91440" tIns="45720" rIns="91440" bIns="45720" rtlCol="0" anchor="ctr">
            <a:normAutofit/>
          </a:bodyPr>
          <a:lstStyle/>
          <a:p>
            <a:pPr algn="ctr"/>
            <a:r>
              <a:rPr lang="en-US" sz="3600" kern="1200">
                <a:solidFill>
                  <a:srgbClr val="080808"/>
                </a:solidFill>
                <a:latin typeface="+mj-lt"/>
                <a:ea typeface="+mj-ea"/>
                <a:cs typeface="+mj-cs"/>
              </a:rPr>
              <a:t>Assessing Criteria for Sexual Harassment </a:t>
            </a:r>
          </a:p>
        </p:txBody>
      </p:sp>
      <p:sp>
        <p:nvSpPr>
          <p:cNvPr id="5" name="Text Placeholder 4">
            <a:extLst>
              <a:ext uri="{FF2B5EF4-FFF2-40B4-BE49-F238E27FC236}">
                <a16:creationId xmlns:a16="http://schemas.microsoft.com/office/drawing/2014/main" id="{919A3F8D-1D83-3E28-2E61-EA360293D892}"/>
              </a:ext>
            </a:extLst>
          </p:cNvPr>
          <p:cNvSpPr>
            <a:spLocks noGrp="1"/>
          </p:cNvSpPr>
          <p:nvPr>
            <p:ph type="body" idx="1"/>
          </p:nvPr>
        </p:nvSpPr>
        <p:spPr>
          <a:xfrm>
            <a:off x="1991745" y="4557900"/>
            <a:ext cx="2442690" cy="915772"/>
          </a:xfrm>
          <a:noFill/>
        </p:spPr>
        <p:txBody>
          <a:bodyPr vert="horz" lIns="91440" tIns="45720" rIns="91440" bIns="45720" rtlCol="0">
            <a:normAutofit/>
          </a:bodyPr>
          <a:lstStyle/>
          <a:p>
            <a:pPr algn="ctr"/>
            <a:r>
              <a:rPr lang="en-US" sz="2000" kern="1200">
                <a:solidFill>
                  <a:srgbClr val="080808"/>
                </a:solidFill>
                <a:latin typeface="+mn-lt"/>
                <a:ea typeface="+mn-ea"/>
                <a:cs typeface="+mn-cs"/>
              </a:rPr>
              <a:t>Severe, Pervasive, and Objectively Offensive (SPOO)</a:t>
            </a:r>
          </a:p>
        </p:txBody>
      </p:sp>
      <p:sp>
        <p:nvSpPr>
          <p:cNvPr id="34" name="Isosceles Triangle 21">
            <a:extLst>
              <a:ext uri="{FF2B5EF4-FFF2-40B4-BE49-F238E27FC236}">
                <a16:creationId xmlns:a16="http://schemas.microsoft.com/office/drawing/2014/main" id="{41ACE746-85D5-45EE-8944-61B542B392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026569" y="0"/>
            <a:ext cx="3216074" cy="1608038"/>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00BB3E03-CC38-4FA6-9A99-701C62D05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6059" y="4738109"/>
            <a:ext cx="4239780" cy="2119891"/>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6289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E2760712-92FF-6A8D-066B-4303392868AD}"/>
              </a:ext>
            </a:extLst>
          </p:cNvPr>
          <p:cNvSpPr>
            <a:spLocks noGrp="1"/>
          </p:cNvSpPr>
          <p:nvPr>
            <p:ph type="title"/>
          </p:nvPr>
        </p:nvSpPr>
        <p:spPr>
          <a:xfrm>
            <a:off x="643467" y="321734"/>
            <a:ext cx="10905066" cy="1135737"/>
          </a:xfrm>
        </p:spPr>
        <p:txBody>
          <a:bodyPr>
            <a:normAutofit/>
          </a:bodyPr>
          <a:lstStyle/>
          <a:p>
            <a:r>
              <a:rPr lang="en-US" sz="3600"/>
              <a:t>Sexual Harassment Policy</a:t>
            </a:r>
          </a:p>
        </p:txBody>
      </p:sp>
      <p:sp>
        <p:nvSpPr>
          <p:cNvPr id="5" name="Content Placeholder 4">
            <a:extLst>
              <a:ext uri="{FF2B5EF4-FFF2-40B4-BE49-F238E27FC236}">
                <a16:creationId xmlns:a16="http://schemas.microsoft.com/office/drawing/2014/main" id="{5477C0BD-473D-EB22-F9FA-F75585512257}"/>
              </a:ext>
            </a:extLst>
          </p:cNvPr>
          <p:cNvSpPr>
            <a:spLocks noGrp="1"/>
          </p:cNvSpPr>
          <p:nvPr>
            <p:ph idx="1"/>
          </p:nvPr>
        </p:nvSpPr>
        <p:spPr>
          <a:xfrm>
            <a:off x="643467" y="1782981"/>
            <a:ext cx="10905066" cy="4393982"/>
          </a:xfrm>
        </p:spPr>
        <p:txBody>
          <a:bodyPr>
            <a:normAutofit/>
          </a:bodyPr>
          <a:lstStyle/>
          <a:p>
            <a:r>
              <a:rPr lang="en-US" sz="2000" b="0" i="1" u="none" strike="noStrike" baseline="0" dirty="0">
                <a:latin typeface="Gotham-BookItalic"/>
              </a:rPr>
              <a:t>Sexual Harassment </a:t>
            </a:r>
            <a:r>
              <a:rPr lang="en-US" sz="2000" b="0" i="0" u="none" strike="noStrike" baseline="0" dirty="0">
                <a:latin typeface="Gotham-Book"/>
              </a:rPr>
              <a:t>defined as conduct on the basis of sex which may include such behavior as unwelcome sexual advances, requests, and other verbal, written, or electronic communications or physical conduct of a sexual nature when (1) an employee of the University conditions the provision of an aid, benefit, or service of the University on an individual’s participation in the unwelcome sexual conduct; or (2) unwelcome conduct determined by a reasonable person to be so </a:t>
            </a:r>
            <a:r>
              <a:rPr lang="en-US" sz="2000" b="1" i="0" u="none" strike="noStrike" baseline="0" dirty="0">
                <a:latin typeface="Gotham-Book"/>
              </a:rPr>
              <a:t>SEVERE, PERVASIVE, </a:t>
            </a:r>
            <a:r>
              <a:rPr lang="en-US" sz="2000" b="1" i="1" u="sng" strike="noStrike" baseline="0" dirty="0">
                <a:latin typeface="Gotham-Book"/>
              </a:rPr>
              <a:t>AND</a:t>
            </a:r>
            <a:r>
              <a:rPr lang="en-US" sz="2000" b="1" i="0" u="none" strike="noStrike" baseline="0" dirty="0">
                <a:latin typeface="Gotham-Book"/>
              </a:rPr>
              <a:t> OBJECTIVELY OFFENSIVE </a:t>
            </a:r>
            <a:r>
              <a:rPr lang="en-US" sz="2000" b="0" i="0" u="none" strike="noStrike" baseline="0" dirty="0">
                <a:latin typeface="Gotham-Book"/>
              </a:rPr>
              <a:t>that it effectively denies a person equal access to the University’s education program or activity.</a:t>
            </a:r>
            <a:endParaRPr lang="en-US" sz="2000" dirty="0"/>
          </a:p>
        </p:txBody>
      </p:sp>
      <p:sp>
        <p:nvSpPr>
          <p:cNvPr id="12" name="Rectangle 1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46748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D282A88-06D1-CEDF-3796-542285304B92}"/>
              </a:ext>
            </a:extLst>
          </p:cNvPr>
          <p:cNvSpPr>
            <a:spLocks noGrp="1"/>
          </p:cNvSpPr>
          <p:nvPr>
            <p:ph type="title"/>
          </p:nvPr>
        </p:nvSpPr>
        <p:spPr>
          <a:xfrm>
            <a:off x="643467" y="321734"/>
            <a:ext cx="10905066" cy="1135737"/>
          </a:xfrm>
        </p:spPr>
        <p:txBody>
          <a:bodyPr>
            <a:normAutofit/>
          </a:bodyPr>
          <a:lstStyle/>
          <a:p>
            <a:r>
              <a:rPr lang="en-US" sz="3600"/>
              <a:t>Severe</a:t>
            </a:r>
          </a:p>
        </p:txBody>
      </p:sp>
      <p:sp>
        <p:nvSpPr>
          <p:cNvPr id="3" name="Content Placeholder 2">
            <a:extLst>
              <a:ext uri="{FF2B5EF4-FFF2-40B4-BE49-F238E27FC236}">
                <a16:creationId xmlns:a16="http://schemas.microsoft.com/office/drawing/2014/main" id="{530F7446-BADB-5AF9-63FF-FFE345407245}"/>
              </a:ext>
            </a:extLst>
          </p:cNvPr>
          <p:cNvSpPr>
            <a:spLocks noGrp="1"/>
          </p:cNvSpPr>
          <p:nvPr>
            <p:ph idx="1"/>
          </p:nvPr>
        </p:nvSpPr>
        <p:spPr>
          <a:xfrm>
            <a:off x="643467" y="1782981"/>
            <a:ext cx="10905066" cy="4393982"/>
          </a:xfrm>
        </p:spPr>
        <p:txBody>
          <a:bodyPr>
            <a:normAutofit/>
          </a:bodyPr>
          <a:lstStyle/>
          <a:p>
            <a:r>
              <a:rPr lang="en-US" sz="2000" b="0" i="0" u="none" strike="noStrike" baseline="0">
                <a:latin typeface="Helvetica" panose="020B0604020202020204" pitchFamily="34" charset="0"/>
              </a:rPr>
              <a:t>Depends largely on the nature and scope of the alleged conduct</a:t>
            </a:r>
            <a:endParaRPr lang="en-US" sz="2000">
              <a:latin typeface="Helvetica" panose="020B0604020202020204" pitchFamily="34" charset="0"/>
            </a:endParaRPr>
          </a:p>
          <a:p>
            <a:pPr lvl="1"/>
            <a:r>
              <a:rPr lang="en-US" sz="1600" b="0" i="0" u="none" strike="noStrike" baseline="0">
                <a:latin typeface="Helvetica" panose="020B0604020202020204" pitchFamily="34" charset="0"/>
              </a:rPr>
              <a:t>Can also look at its impact. </a:t>
            </a:r>
          </a:p>
          <a:p>
            <a:r>
              <a:rPr lang="en-US" sz="2000" b="0" i="0" u="none" strike="noStrike" baseline="0">
                <a:latin typeface="Helvetica" panose="020B0604020202020204" pitchFamily="34" charset="0"/>
              </a:rPr>
              <a:t>Some physical conduct does not require repetition to qualify as severe. </a:t>
            </a:r>
          </a:p>
          <a:p>
            <a:pPr lvl="1"/>
            <a:r>
              <a:rPr lang="en-US" sz="1600" b="0" i="0" u="none" strike="noStrike" baseline="0">
                <a:latin typeface="Helvetica" panose="020B0604020202020204" pitchFamily="34" charset="0"/>
              </a:rPr>
              <a:t>Any single act of penetration, anal, oral or vaginal, will automatically be seen by most courts as sufficiently severe. </a:t>
            </a:r>
          </a:p>
          <a:p>
            <a:pPr lvl="1"/>
            <a:r>
              <a:rPr lang="en-US" sz="1600" b="0" i="0" u="none" strike="noStrike" baseline="0">
                <a:latin typeface="Helvetica" panose="020B0604020202020204" pitchFamily="34" charset="0"/>
              </a:rPr>
              <a:t>Covered under sexual assault and fondling</a:t>
            </a:r>
          </a:p>
          <a:p>
            <a:r>
              <a:rPr lang="en-US" sz="2000" b="0" i="0" u="none" strike="noStrike" baseline="0">
                <a:latin typeface="Helvetica" panose="020B0604020202020204" pitchFamily="34" charset="0"/>
              </a:rPr>
              <a:t>If behavior is humiliating, threatening, or violent, heightens the severity of the incident</a:t>
            </a:r>
          </a:p>
          <a:p>
            <a:pPr lvl="1"/>
            <a:r>
              <a:rPr lang="en-US" sz="1600" b="0" i="0" u="none" strike="noStrike" baseline="0">
                <a:latin typeface="Helvetica" panose="020B0604020202020204" pitchFamily="34" charset="0"/>
              </a:rPr>
              <a:t> Comments, jokes, classroom comments, online postings, photographs, etc. are typically not, on their own, sufficiently severe to create a hostile environment. </a:t>
            </a:r>
          </a:p>
          <a:p>
            <a:pPr lvl="1"/>
            <a:r>
              <a:rPr lang="en-US" sz="1600" b="0" i="0" u="none" strike="noStrike" baseline="0">
                <a:latin typeface="Helvetica" panose="020B0604020202020204" pitchFamily="34" charset="0"/>
              </a:rPr>
              <a:t>Offensiveness and severity are linked. </a:t>
            </a:r>
          </a:p>
          <a:p>
            <a:r>
              <a:rPr lang="en-US" sz="2000" b="0" i="0" u="none" strike="noStrike" baseline="0">
                <a:latin typeface="Helvetica" panose="020B0604020202020204" pitchFamily="34" charset="0"/>
              </a:rPr>
              <a:t>That which is merely offensive, rather than objectively offensive, is unlike to meet the test for severity. </a:t>
            </a:r>
            <a:endParaRPr lang="en-US" sz="200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72FE9FDB-4229-4120-E359-5656D9D426AD}"/>
              </a:ext>
            </a:extLst>
          </p:cNvPr>
          <p:cNvSpPr txBox="1"/>
          <p:nvPr/>
        </p:nvSpPr>
        <p:spPr>
          <a:xfrm>
            <a:off x="4451131" y="6314853"/>
            <a:ext cx="3289738" cy="369332"/>
          </a:xfrm>
          <a:prstGeom prst="rect">
            <a:avLst/>
          </a:prstGeom>
          <a:noFill/>
        </p:spPr>
        <p:txBody>
          <a:bodyPr wrap="square" rtlCol="0">
            <a:spAutoFit/>
          </a:bodyPr>
          <a:lstStyle/>
          <a:p>
            <a:r>
              <a:rPr lang="en-US"/>
              <a:t>Adapted from ATIXA Playbook</a:t>
            </a:r>
          </a:p>
        </p:txBody>
      </p:sp>
    </p:spTree>
    <p:extLst>
      <p:ext uri="{BB962C8B-B14F-4D97-AF65-F5344CB8AC3E}">
        <p14:creationId xmlns:p14="http://schemas.microsoft.com/office/powerpoint/2010/main" val="2060982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313A16A14E5B488009DA0BABAFFC41" ma:contentTypeVersion="16" ma:contentTypeDescription="Create a new document." ma:contentTypeScope="" ma:versionID="fa44979369ab6003a14014ceaec7db5b">
  <xsd:schema xmlns:xsd="http://www.w3.org/2001/XMLSchema" xmlns:xs="http://www.w3.org/2001/XMLSchema" xmlns:p="http://schemas.microsoft.com/office/2006/metadata/properties" xmlns:ns2="58ce94b1-ecb7-49e9-943a-608b6b0b9d09" xmlns:ns3="6732622e-2101-4405-8247-0b640b6dd2c8" targetNamespace="http://schemas.microsoft.com/office/2006/metadata/properties" ma:root="true" ma:fieldsID="30123ac0c636652b79871dea7d6f5398" ns2:_="" ns3:_="">
    <xsd:import namespace="58ce94b1-ecb7-49e9-943a-608b6b0b9d09"/>
    <xsd:import namespace="6732622e-2101-4405-8247-0b640b6dd2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ce94b1-ecb7-49e9-943a-608b6b0b9d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4" nillable="true" ma:displayName="Length (seconds)" ma:internalName="MediaLengthInSeconds" ma:readOnly="true">
      <xsd:simpleType>
        <xsd:restriction base="dms:Unknow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570c208-9045-4890-9406-2594c6b9c867"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32622e-2101-4405-8247-0b640b6dd2c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cd34792-bb86-4078-932a-27975cd1b39e}" ma:internalName="TaxCatchAll" ma:showField="CatchAllData" ma:web="6732622e-2101-4405-8247-0b640b6dd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732622e-2101-4405-8247-0b640b6dd2c8" xsi:nil="true"/>
    <lcf76f155ced4ddcb4097134ff3c332f xmlns="58ce94b1-ecb7-49e9-943a-608b6b0b9d0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C2652F6-5422-46F7-B22C-6C78F772F2A5}"/>
</file>

<file path=customXml/itemProps2.xml><?xml version="1.0" encoding="utf-8"?>
<ds:datastoreItem xmlns:ds="http://schemas.openxmlformats.org/officeDocument/2006/customXml" ds:itemID="{7D376690-69A2-412C-9688-4D77D2D8525A}"/>
</file>

<file path=customXml/itemProps3.xml><?xml version="1.0" encoding="utf-8"?>
<ds:datastoreItem xmlns:ds="http://schemas.openxmlformats.org/officeDocument/2006/customXml" ds:itemID="{922ED5E7-2BD9-45C4-8C44-DE101BB79E1B}"/>
</file>

<file path=docProps/app.xml><?xml version="1.0" encoding="utf-8"?>
<Properties xmlns="http://schemas.openxmlformats.org/officeDocument/2006/extended-properties" xmlns:vt="http://schemas.openxmlformats.org/officeDocument/2006/docPropsVTypes">
  <TotalTime>20</TotalTime>
  <Words>3610</Words>
  <Application>Microsoft Office PowerPoint</Application>
  <PresentationFormat>Widescreen</PresentationFormat>
  <Paragraphs>162</Paragraphs>
  <Slides>29</Slides>
  <Notes>27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Calibri</vt:lpstr>
      <vt:lpstr>Calibri Light</vt:lpstr>
      <vt:lpstr>Gotham-Book</vt:lpstr>
      <vt:lpstr>Gotham-BookItalic</vt:lpstr>
      <vt:lpstr>Helvetica</vt:lpstr>
      <vt:lpstr>Helvetica-Oblique</vt:lpstr>
      <vt:lpstr>Times New Roman</vt:lpstr>
      <vt:lpstr>Office Theme</vt:lpstr>
      <vt:lpstr>Sexual Misconduct Panel Training</vt:lpstr>
      <vt:lpstr>Training Overview</vt:lpstr>
      <vt:lpstr>Dating/Domestic Violence Definition Updates</vt:lpstr>
      <vt:lpstr>Dating/Domestic Violence Definition Updates</vt:lpstr>
      <vt:lpstr>Fondling Definition Updates</vt:lpstr>
      <vt:lpstr>Consent</vt:lpstr>
      <vt:lpstr>Assessing Criteria for Sexual Harassment </vt:lpstr>
      <vt:lpstr>Sexual Harassment Policy</vt:lpstr>
      <vt:lpstr>Severe</vt:lpstr>
      <vt:lpstr>Pervasive</vt:lpstr>
      <vt:lpstr>Objectively Offensive</vt:lpstr>
      <vt:lpstr>Would you like to take a 5 min break or move through?</vt:lpstr>
      <vt:lpstr>Case Study 1- Is this Severe, Pervasive, and Objectively Offensive?</vt:lpstr>
      <vt:lpstr>Case Study 1- Is this Severe, Pervasive, and Objectively Offensive?  Not SPOO, even if proven. Where pervasiveness is an indispensable element of the offense, a single incident like this won’t be enough to meet that element, even accepting severity and objective offense, for the sake of argument.</vt:lpstr>
      <vt:lpstr>Case Study 2- Is this Severe, Pervasive, and Objectively Offensive?</vt:lpstr>
      <vt:lpstr>Case Study 2- Is this Severe, Pervasive, and Objectively Offensive?  Could be SPOO, if proven. Extended and repeated exposure to gratuitous sex-based content could be severe, pervasive, and objectively offensive. The captive audience requirement here enhances the argument for SPOO. While the faculty member has the academic freedom to assign what they want, that’s only true if the assignment is both germane to the subject matter and pedagogically appropriate. Here, the department chair’s testimony shows that the content was not within those protections, and an opt-out should have been offered to students, at least.</vt:lpstr>
      <vt:lpstr>Case Study 3- Is this Severe, Pervasive, and Objectively Offensive?  </vt:lpstr>
      <vt:lpstr>Case Study 3- Is this Severe, Pervasive, and Objectively Offensive?  Could be SPOO, if proven. The content is sex-based; the threat could be severe and objectively offensive, if a reasonable person would consider it a true threat. Her capacity for carrying it out matters, as far as First Amendment analysis is concerned. While the one-time comment itself is not pervasive, the effect arguably is, because he is now avoiding her on campus and has dropped the class.  </vt:lpstr>
      <vt:lpstr>Case Study 4- Is this Severe, Pervasive, and Objectively Offensive?</vt:lpstr>
      <vt:lpstr>Case Study 4- Is this Severe, Pervasive, and Objectively Offensive?  Not SPOO, even if proven. Johnny is conducting himself lawfully in his private space. If the walls are too thin or his audio levels unreasonably high for the residence hall environment, a disruption charge in the halls may be appropriate. Johnny’s use of porn appears to be pervasive but is not severe or objectively offensive. Johnny’s comments to Mary are obnoxious, inappropriate, and unwelcomed, and should be addressed to ensure they stop, but are not severe, pervasive, or objectively offensive.</vt:lpstr>
      <vt:lpstr>Case Study 5 - Is this Severe, Pervasive, and Objectively Offensive?</vt:lpstr>
      <vt:lpstr>Case Study 5 - Is this Severe, Pervasive, and Objectively Offensive?  This could be SPOO. The conduct is severe and pervasive. It’s arguably objectively offensive, but that can really only be determined by pursuing the formal resolution process. Violations of privacy are usually going to satisfy the severity element, but there is likely an interesting First Amendment debate to be had here.  </vt:lpstr>
      <vt:lpstr>Would you like to take a 5 min break or move through? </vt:lpstr>
      <vt:lpstr>Revisiting Credibility Assessments</vt:lpstr>
      <vt:lpstr>ATIXA 20- Minutes to Trained: Part 2</vt:lpstr>
      <vt:lpstr>Case Study- Harriet</vt:lpstr>
      <vt:lpstr>Credibility Examples</vt:lpstr>
      <vt:lpstr>Considerations during Sanctioning</vt:lpstr>
      <vt:lpstr>10 Questions to Consider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 Misconduct Panel Training</dc:title>
  <dc:creator>Marian Aden</dc:creator>
  <cp:lastModifiedBy>Kelli Walker</cp:lastModifiedBy>
  <cp:revision>231</cp:revision>
  <dcterms:created xsi:type="dcterms:W3CDTF">2023-01-11T16:46:01Z</dcterms:created>
  <dcterms:modified xsi:type="dcterms:W3CDTF">2023-02-03T14:56:03Z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da50fe2-ad8e-4b2e-b16c-4bb0954d6763_Enabled">
    <vt:lpwstr>true</vt:lpwstr>
  </property>
  <property fmtid="{D5CDD505-2E9C-101B-9397-08002B2CF9AE}" pid="3" name="MSIP_Label_6da50fe2-ad8e-4b2e-b16c-4bb0954d6763_SetDate">
    <vt:lpwstr>2023-01-11T18:42:16Z</vt:lpwstr>
  </property>
  <property fmtid="{D5CDD505-2E9C-101B-9397-08002B2CF9AE}" pid="4" name="MSIP_Label_6da50fe2-ad8e-4b2e-b16c-4bb0954d6763_Method">
    <vt:lpwstr>Standard</vt:lpwstr>
  </property>
  <property fmtid="{D5CDD505-2E9C-101B-9397-08002B2CF9AE}" pid="5" name="MSIP_Label_6da50fe2-ad8e-4b2e-b16c-4bb0954d6763_Name">
    <vt:lpwstr>Internal</vt:lpwstr>
  </property>
  <property fmtid="{D5CDD505-2E9C-101B-9397-08002B2CF9AE}" pid="6" name="MSIP_Label_6da50fe2-ad8e-4b2e-b16c-4bb0954d6763_SiteId">
    <vt:lpwstr>30ae0a8f-3cdf-44fd-af34-278bf639b85d</vt:lpwstr>
  </property>
  <property fmtid="{D5CDD505-2E9C-101B-9397-08002B2CF9AE}" pid="7" name="MSIP_Label_6da50fe2-ad8e-4b2e-b16c-4bb0954d6763_ActionId">
    <vt:lpwstr>e9116c01-b3ef-4524-b489-b748c406fbb4</vt:lpwstr>
  </property>
  <property fmtid="{D5CDD505-2E9C-101B-9397-08002B2CF9AE}" pid="8" name="MSIP_Label_6da50fe2-ad8e-4b2e-b16c-4bb0954d6763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Loyola University Maryland Internal Use Only</vt:lpwstr>
  </property>
  <property fmtid="{D5CDD505-2E9C-101B-9397-08002B2CF9AE}" pid="11" name="ContentTypeId">
    <vt:lpwstr>0x01010043313A16A14E5B488009DA0BABAFFC41</vt:lpwstr>
  </property>
</Properties>
</file>